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png" ContentType="image/png"/>
  <Default Extension="svg" ContentType="image/svg+xml"/>
  <Default Extension="jpeg" ContentType="image/jpeg"/>
  <Default Extension="rels" ContentType="application/vnd.openxmlformats-package.relationshi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711.xml" ContentType="application/vnd.openxmlformats-officedocument.presentationml.slide+xml"/>
  <Override PartName="/ppt/notesSlides/notesSlide711.xml" ContentType="application/vnd.openxmlformats-officedocument.presentationml.notesSlide+xml"/>
  <Override PartName="/ppt/notesMasters/notesMaster111.xml" ContentType="application/vnd.openxmlformats-officedocument.presentationml.notesMaster+xml"/>
  <Override PartName="/ppt/theme/theme211.xml" ContentType="application/vnd.openxmlformats-officedocument.theme+xml"/>
  <Override PartName="/ppt/slideLayouts/slideLayout211.xml" ContentType="application/vnd.openxmlformats-officedocument.presentationml.slideLayout+xml"/>
  <Override PartName="/ppt/slideMasters/slideMaster111.xml" ContentType="application/vnd.openxmlformats-officedocument.presentationml.slideMaster+xml"/>
  <Override PartName="/ppt/theme/theme122.xml" ContentType="application/vnd.openxmlformats-officedocument.theme+xml"/>
  <Override PartName="/ppt/slideLayouts/slideLayout122.xml" ContentType="application/vnd.openxmlformats-officedocument.presentationml.slideLayout+xml"/>
  <Override PartName="/ppt/slides/slide1222.xml" ContentType="application/vnd.openxmlformats-officedocument.presentationml.slide+xml"/>
  <Override PartName="/ppt/notesSlides/notesSlide1222.xml" ContentType="application/vnd.openxmlformats-officedocument.presentationml.notesSlide+xml"/>
  <Override PartName="/ppt/tags/tag111.xml" ContentType="application/vnd.openxmlformats-officedocument.presentationml.tags+xml"/>
  <Override PartName="/ppt/slides/slide233.xml" ContentType="application/vnd.openxmlformats-officedocument.presentationml.slide+xml"/>
  <Override PartName="/ppt/notesSlides/notesSlide233.xml" ContentType="application/vnd.openxmlformats-officedocument.presentationml.notesSlide+xml"/>
  <Override PartName="/ppt/viewProps.xml" ContentType="application/vnd.openxmlformats-officedocument.presentationml.viewProps+xml"/>
  <Override PartName="/ppt/slides/slide644.xml" ContentType="application/vnd.openxmlformats-officedocument.presentationml.slide+xml"/>
  <Override PartName="/ppt/notesSlides/notesSlide644.xml" ContentType="application/vnd.openxmlformats-officedocument.presentationml.notesSlide+xml"/>
  <Override PartName="/ppt/slides/slide1155.xml" ContentType="application/vnd.openxmlformats-officedocument.presentationml.slide+xml"/>
  <Override PartName="/ppt/notesSlides/notesSlide1155.xml" ContentType="application/vnd.openxmlformats-officedocument.presentationml.notesSlide+xml"/>
  <Override PartName="/ppt/handoutMasters/handoutMaster111.xml" ContentType="application/vnd.openxmlformats-officedocument.presentationml.handoutMaster+xml"/>
  <Override PartName="/ppt/theme/theme333.xml" ContentType="application/vnd.openxmlformats-officedocument.theme+xml"/>
  <Override PartName="/ppt/slides/slide166.xml" ContentType="application/vnd.openxmlformats-officedocument.presentationml.slide+xml"/>
  <Override PartName="/ppt/notesSlides/notesSlide166.xml" ContentType="application/vnd.openxmlformats-officedocument.presentationml.notesSlide+xml"/>
  <Override PartName="/ppt/presProps.xml" ContentType="application/vnd.openxmlformats-officedocument.presentationml.presProps+xml"/>
  <Override PartName="/ppt/slides/slide577.xml" ContentType="application/vnd.openxmlformats-officedocument.presentationml.slide+xml"/>
  <Override PartName="/ppt/notesSlides/notesSlide577.xml" ContentType="application/vnd.openxmlformats-officedocument.presentationml.notesSlide+xml"/>
  <Override PartName="/ppt/slides/slide1088.xml" ContentType="application/vnd.openxmlformats-officedocument.presentationml.slide+xml"/>
  <Override PartName="/ppt/notesSlides/notesSlide1088.xml" ContentType="application/vnd.openxmlformats-officedocument.presentationml.notesSlide+xml"/>
  <Override PartName="/ppt/slides/slide499.xml" ContentType="application/vnd.openxmlformats-officedocument.presentationml.slide+xml"/>
  <Override PartName="/ppt/notesSlides/notesSlide499.xml" ContentType="application/vnd.openxmlformats-officedocument.presentationml.notesSlide+xml"/>
  <Override PartName="/ppt/slides/slide141010.xml" ContentType="application/vnd.openxmlformats-officedocument.presentationml.slide+xml"/>
  <Override PartName="/ppt/notesSlides/notesSlide141010.xml" ContentType="application/vnd.openxmlformats-officedocument.presentationml.notesSlide+xml"/>
  <Override PartName="/ppt/tableStyles.xml" ContentType="application/vnd.openxmlformats-officedocument.presentationml.tableStyles+xml"/>
  <Override PartName="/ppt/slides/slide91111.xml" ContentType="application/vnd.openxmlformats-officedocument.presentationml.slide+xml"/>
  <Override PartName="/ppt/notesSlides/notesSlide91111.xml" ContentType="application/vnd.openxmlformats-officedocument.presentationml.notesSlide+xml"/>
  <Override PartName="/ppt/commentAuthors.xml" ContentType="application/vnd.openxmlformats-officedocument.presentationml.commentAuthors+xml"/>
  <Override PartName="/ppt/slides/slide31212.xml" ContentType="application/vnd.openxmlformats-officedocument.presentationml.slide+xml"/>
  <Override PartName="/ppt/notesSlides/notesSlide31212.xml" ContentType="application/vnd.openxmlformats-officedocument.presentationml.notesSlide+xml"/>
  <Override PartName="/ppt/slides/slide81313.xml" ContentType="application/vnd.openxmlformats-officedocument.presentationml.slide+xml"/>
  <Override PartName="/ppt/notesSlides/notesSlide81313.xml" ContentType="application/vnd.openxmlformats-officedocument.presentationml.notesSlide+xml"/>
  <Override PartName="/ppt/slides/slide131414.xml" ContentType="application/vnd.openxmlformats-officedocument.presentationml.slide+xml"/>
  <Override PartName="/ppt/notesSlides/notesSlide131414.xml" ContentType="application/vnd.openxmlformats-officedocument.presentationml.notesSlide+xml"/>
  <Override PartName="/ppt/slides/slide15.xml" ContentType="application/vnd.openxmlformats-officedocument.presentationml.slide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942" r:id="R16f8d85225834ac8" DeepLBanner=""/>
    <p:sldId id="631" r:id="rId2"/>
    <p:sldId id="887" r:id="rId3"/>
    <p:sldId id="940" r:id="rId4"/>
    <p:sldId id="930" r:id="rId5"/>
    <p:sldId id="941" r:id="rId6"/>
    <p:sldId id="931" r:id="rId7"/>
    <p:sldId id="932" r:id="rId8"/>
    <p:sldId id="933" r:id="rId9"/>
    <p:sldId id="934" r:id="rId10"/>
    <p:sldId id="935" r:id="rId11"/>
    <p:sldId id="937" r:id="rId12"/>
    <p:sldId id="936" r:id="rId13"/>
    <p:sldId id="938" r:id="rId14"/>
    <p:sldId id="876" r:id="rId15"/>
  </p:sldIdLst>
  <p:sldSz cx="9144000" cy="6858000" type="screen4x3"/>
  <p:notesSz cx="6648450" cy="9774238"/>
  <p:custDataLst>
    <p:tags r:id="rId18"/>
  </p:custDataLst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AES" cryptAlgorithmClass="hash" cryptAlgorithmType="typeAny" cryptAlgorithmSid="14" spinCount="100000" saltData="rLc289m98e2nu1rZwxn8RQ==" hashData="jl31I+FZfeL3Da0RWjDsWJ2KAcjcNQYNNNRC5PJm8VIGc75Z01xRsS7AMK0y6Q/BGsMylPB72fPI5Y8B5FFi7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>
          <p15:clr>
            <a:srgbClr val="A4A3A4"/>
          </p15:clr>
        </p15:guide>
        <p15:guide id="2" pos="209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B" initials="T" lastIdx="3" clrIdx="0">
    <p:extLst>
      <p:ext uri="{19B8F6BF-5375-455C-9EA6-DF929625EA0E}">
        <p15:presenceInfo xmlns:p15="http://schemas.microsoft.com/office/powerpoint/2012/main" userId="T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284"/>
    <a:srgbClr val="996600"/>
    <a:srgbClr val="00ADEE"/>
    <a:srgbClr val="56AB26"/>
    <a:srgbClr val="694421"/>
    <a:srgbClr val="164284"/>
    <a:srgbClr val="204284"/>
    <a:srgbClr val="C8C8C8"/>
    <a:srgbClr val="DBB787"/>
    <a:srgbClr val="01B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13" autoAdjust="0"/>
    <p:restoredTop sz="95926" autoAdjust="0"/>
  </p:normalViewPr>
  <p:slideViewPr>
    <p:cSldViewPr>
      <p:cViewPr varScale="1">
        <p:scale>
          <a:sx n="109" d="100"/>
          <a:sy n="109" d="100"/>
        </p:scale>
        <p:origin x="608" y="19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972" y="108"/>
      </p:cViewPr>
      <p:guideLst>
        <p:guide orient="horz" pos="3079"/>
        <p:guide pos="2094"/>
      </p:guideLst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11.xml" Id="rId8" /><Relationship Type="http://schemas.openxmlformats.org/officeDocument/2006/relationships/slide" Target="/ppt/slides/slide1222.xml" Id="rId13" /><Relationship Type="http://schemas.openxmlformats.org/officeDocument/2006/relationships/tags" Target="/ppt/tags/tag111.xml" Id="rId18" /><Relationship Type="http://schemas.openxmlformats.org/officeDocument/2006/relationships/slide" Target="/ppt/slides/slide233.xml" Id="rId3" /><Relationship Type="http://schemas.openxmlformats.org/officeDocument/2006/relationships/viewProps" Target="/ppt/viewProps.xml" Id="rId21" /><Relationship Type="http://schemas.openxmlformats.org/officeDocument/2006/relationships/slide" Target="/ppt/slides/slide644.xml" Id="rId7" /><Relationship Type="http://schemas.openxmlformats.org/officeDocument/2006/relationships/slide" Target="/ppt/slides/slide1155.xml" Id="rId12" /><Relationship Type="http://schemas.openxmlformats.org/officeDocument/2006/relationships/handoutMaster" Target="/ppt/handoutMasters/handoutMaster111.xml" Id="rId17" /><Relationship Type="http://schemas.openxmlformats.org/officeDocument/2006/relationships/slide" Target="/ppt/slides/slide166.xml" Id="rId2" /><Relationship Type="http://schemas.openxmlformats.org/officeDocument/2006/relationships/notesMaster" Target="/ppt/notesMasters/notesMaster111.xml" Id="rId16" /><Relationship Type="http://schemas.openxmlformats.org/officeDocument/2006/relationships/presProps" Target="/ppt/presProps.xml" Id="rId20" /><Relationship Type="http://schemas.openxmlformats.org/officeDocument/2006/relationships/slideMaster" Target="/ppt/slideMasters/slideMaster111.xml" Id="rId1" /><Relationship Type="http://schemas.openxmlformats.org/officeDocument/2006/relationships/slide" Target="/ppt/slides/slide577.xml" Id="rId6" /><Relationship Type="http://schemas.openxmlformats.org/officeDocument/2006/relationships/slide" Target="/ppt/slides/slide1088.xml" Id="rId11" /><Relationship Type="http://schemas.openxmlformats.org/officeDocument/2006/relationships/slide" Target="/ppt/slides/slide499.xml" Id="rId5" /><Relationship Type="http://schemas.openxmlformats.org/officeDocument/2006/relationships/slide" Target="/ppt/slides/slide141010.xml" Id="rId15" /><Relationship Type="http://schemas.openxmlformats.org/officeDocument/2006/relationships/tableStyles" Target="/ppt/tableStyles.xml" Id="rId23" /><Relationship Type="http://schemas.openxmlformats.org/officeDocument/2006/relationships/slide" Target="/ppt/slides/slide91111.xml" Id="rId10" /><Relationship Type="http://schemas.openxmlformats.org/officeDocument/2006/relationships/commentAuthors" Target="/ppt/commentAuthors.xml" Id="rId19" /><Relationship Type="http://schemas.openxmlformats.org/officeDocument/2006/relationships/slide" Target="/ppt/slides/slide31212.xml" Id="rId4" /><Relationship Type="http://schemas.openxmlformats.org/officeDocument/2006/relationships/slide" Target="/ppt/slides/slide81313.xml" Id="rId9" /><Relationship Type="http://schemas.openxmlformats.org/officeDocument/2006/relationships/slide" Target="/ppt/slides/slide131414.xml" Id="rId14" /><Relationship Type="http://schemas.openxmlformats.org/officeDocument/2006/relationships/theme" Target="/ppt/theme/theme122.xml" Id="rId22" /><Relationship Type="http://schemas.openxmlformats.org/officeDocument/2006/relationships/slide" Target="/ppt/slides/slide15.xml" Id="R16f8d85225834ac8" /></Relationships>
</file>

<file path=ppt/handoutMasters/_rels/handoutMaster111.xml.rels>&#65279;<?xml version="1.0" encoding="utf-8"?><Relationships xmlns="http://schemas.openxmlformats.org/package/2006/relationships"><Relationship Type="http://schemas.openxmlformats.org/officeDocument/2006/relationships/theme" Target="/ppt/theme/theme333.xml" Id="rId1" /></Relationships>
</file>

<file path=ppt/handoutMasters/handoutMaster1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3" tIns="45026" rIns="90053" bIns="45026" numCol="1" anchor="t" anchorCtr="0" compatLnSpc="1">
            <a:prstTxWarp prst="textNoShape">
              <a:avLst/>
            </a:prstTxWarp>
          </a:bodyPr>
          <a:lstStyle>
            <a:lvl1pPr algn="l" defTabSz="900426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8813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3" tIns="45026" rIns="90053" bIns="45026" numCol="1" anchor="t" anchorCtr="0" compatLnSpc="1">
            <a:prstTxWarp prst="textNoShape">
              <a:avLst/>
            </a:prstTxWarp>
          </a:bodyPr>
          <a:lstStyle>
            <a:lvl1pPr algn="r" defTabSz="900426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8813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3" tIns="45026" rIns="90053" bIns="45026" numCol="1" anchor="b" anchorCtr="0" compatLnSpc="1">
            <a:prstTxWarp prst="textNoShape">
              <a:avLst/>
            </a:prstTxWarp>
          </a:bodyPr>
          <a:lstStyle>
            <a:lvl1pPr algn="l" defTabSz="900426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285288"/>
            <a:ext cx="28813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3" tIns="45026" rIns="90053" bIns="45026" numCol="1" anchor="b" anchorCtr="0" compatLnSpc="1">
            <a:prstTxWarp prst="textNoShape">
              <a:avLst/>
            </a:prstTxWarp>
          </a:bodyPr>
          <a:lstStyle>
            <a:lvl1pPr algn="r" defTabSz="900113" eaLnBrk="1" hangingPunct="1">
              <a:defRPr sz="1300"/>
            </a:lvl1pPr>
          </a:lstStyle>
          <a:p>
            <a:fld id="{9CA5B4DE-EB1B-45C7-ABE5-BC31F210507E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171726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1.xml.rels>&#65279;<?xml version="1.0" encoding="utf-8"?><Relationships xmlns="http://schemas.openxmlformats.org/package/2006/relationships"><Relationship Type="http://schemas.openxmlformats.org/officeDocument/2006/relationships/theme" Target="/ppt/theme/theme211.xml" Id="rId1" /></Relationships>
</file>

<file path=ppt/notesMasters/notesMaster111.xml><?xml version="1.0" encoding="utf-8"?>
<p:notesMaster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3" tIns="45026" rIns="90053" bIns="45026" numCol="1" anchor="t" anchorCtr="0" compatLnSpc="1">
            <a:prstTxWarp prst="textNoShape">
              <a:avLst/>
            </a:prstTxWarp>
          </a:bodyPr>
          <a:lstStyle>
            <a:lvl1pPr algn="l" defTabSz="900426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813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3" tIns="45026" rIns="90053" bIns="45026" numCol="1" anchor="t" anchorCtr="0" compatLnSpc="1">
            <a:prstTxWarp prst="textNoShape">
              <a:avLst/>
            </a:prstTxWarp>
          </a:bodyPr>
          <a:lstStyle>
            <a:lvl1pPr algn="r" defTabSz="900426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2650" y="735013"/>
            <a:ext cx="4883150" cy="3662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643438"/>
            <a:ext cx="5318125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3" tIns="45026" rIns="90053" bIns="45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Fare clic per modificare gli stili di testo Master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8813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3" tIns="45026" rIns="90053" bIns="45026" numCol="1" anchor="b" anchorCtr="0" compatLnSpc="1">
            <a:prstTxWarp prst="textNoShape">
              <a:avLst/>
            </a:prstTxWarp>
          </a:bodyPr>
          <a:lstStyle>
            <a:lvl1pPr algn="l" defTabSz="900426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285288"/>
            <a:ext cx="28813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3" tIns="45026" rIns="90053" bIns="45026" numCol="1" anchor="b" anchorCtr="0" compatLnSpc="1">
            <a:prstTxWarp prst="textNoShape">
              <a:avLst/>
            </a:prstTxWarp>
          </a:bodyPr>
          <a:lstStyle>
            <a:lvl1pPr algn="r" defTabSz="900113" eaLnBrk="1" hangingPunct="1">
              <a:defRPr sz="1300"/>
            </a:lvl1pPr>
          </a:lstStyle>
          <a:p>
            <a:fld id="{2B8F0ACE-A371-4B0D-A7AB-6AD492763D6D}" type="slidenum">
              <a:rPr lang="en-US" altLang="de-DE"/>
              <a:t>No.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08334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088.xml.rels>&#65279;<?xml version="1.0" encoding="utf-8"?><Relationships xmlns="http://schemas.openxmlformats.org/package/2006/relationships"><Relationship Type="http://schemas.openxmlformats.org/officeDocument/2006/relationships/slide" Target="/ppt/slides/slide1088.xml" Id="rId2" /><Relationship Type="http://schemas.openxmlformats.org/officeDocument/2006/relationships/notesMaster" Target="/ppt/notesMasters/notesMaster111.xml" Id="rId1" /></Relationships>
</file>

<file path=ppt/notesSlides/_rels/notesSlide1155.xml.rels>&#65279;<?xml version="1.0" encoding="utf-8"?><Relationships xmlns="http://schemas.openxmlformats.org/package/2006/relationships"><Relationship Type="http://schemas.openxmlformats.org/officeDocument/2006/relationships/slide" Target="/ppt/slides/slide1155.xml" Id="rId2" /><Relationship Type="http://schemas.openxmlformats.org/officeDocument/2006/relationships/notesMaster" Target="/ppt/notesMasters/notesMaster111.xml" Id="rId1" /></Relationships>
</file>

<file path=ppt/notesSlides/_rels/notesSlide1222.xml.rels>&#65279;<?xml version="1.0" encoding="utf-8"?><Relationships xmlns="http://schemas.openxmlformats.org/package/2006/relationships"><Relationship Type="http://schemas.openxmlformats.org/officeDocument/2006/relationships/slide" Target="/ppt/slides/slide1222.xml" Id="rId2" /><Relationship Type="http://schemas.openxmlformats.org/officeDocument/2006/relationships/notesMaster" Target="/ppt/notesMasters/notesMaster111.xml" Id="rId1" /></Relationships>
</file>

<file path=ppt/notesSlides/_rels/notesSlide131414.xml.rels>&#65279;<?xml version="1.0" encoding="utf-8"?><Relationships xmlns="http://schemas.openxmlformats.org/package/2006/relationships"><Relationship Type="http://schemas.openxmlformats.org/officeDocument/2006/relationships/slide" Target="/ppt/slides/slide131414.xml" Id="rId2" /><Relationship Type="http://schemas.openxmlformats.org/officeDocument/2006/relationships/notesMaster" Target="/ppt/notesMasters/notesMaster111.xml" Id="rId1" /></Relationships>
</file>

<file path=ppt/notesSlides/_rels/notesSlide141010.xml.rels>&#65279;<?xml version="1.0" encoding="utf-8"?><Relationships xmlns="http://schemas.openxmlformats.org/package/2006/relationships"><Relationship Type="http://schemas.openxmlformats.org/officeDocument/2006/relationships/slide" Target="/ppt/slides/slide141010.xml" Id="rId2" /><Relationship Type="http://schemas.openxmlformats.org/officeDocument/2006/relationships/notesMaster" Target="/ppt/notesMasters/notesMaster111.xml" Id="rId1" /></Relationships>
</file>

<file path=ppt/notesSlides/_rels/notesSlide166.xml.rels>&#65279;<?xml version="1.0" encoding="utf-8"?><Relationships xmlns="http://schemas.openxmlformats.org/package/2006/relationships"><Relationship Type="http://schemas.openxmlformats.org/officeDocument/2006/relationships/slide" Target="/ppt/slides/slide166.xml" Id="rId2" /><Relationship Type="http://schemas.openxmlformats.org/officeDocument/2006/relationships/notesMaster" Target="/ppt/notesMasters/notesMaster111.xml" Id="rId1" /></Relationships>
</file>

<file path=ppt/notesSlides/_rels/notesSlide233.xml.rels>&#65279;<?xml version="1.0" encoding="utf-8"?><Relationships xmlns="http://schemas.openxmlformats.org/package/2006/relationships"><Relationship Type="http://schemas.openxmlformats.org/officeDocument/2006/relationships/slide" Target="/ppt/slides/slide233.xml" Id="rId2" /><Relationship Type="http://schemas.openxmlformats.org/officeDocument/2006/relationships/notesMaster" Target="/ppt/notesMasters/notesMaster111.xml" Id="rId1" /></Relationships>
</file>

<file path=ppt/notesSlides/_rels/notesSlide31212.xml.rels>&#65279;<?xml version="1.0" encoding="utf-8"?><Relationships xmlns="http://schemas.openxmlformats.org/package/2006/relationships"><Relationship Type="http://schemas.openxmlformats.org/officeDocument/2006/relationships/slide" Target="/ppt/slides/slide31212.xml" Id="rId2" /><Relationship Type="http://schemas.openxmlformats.org/officeDocument/2006/relationships/notesMaster" Target="/ppt/notesMasters/notesMaster111.xml" Id="rId1" /></Relationships>
</file>

<file path=ppt/notesSlides/_rels/notesSlide499.xml.rels>&#65279;<?xml version="1.0" encoding="utf-8"?><Relationships xmlns="http://schemas.openxmlformats.org/package/2006/relationships"><Relationship Type="http://schemas.openxmlformats.org/officeDocument/2006/relationships/slide" Target="/ppt/slides/slide499.xml" Id="rId2" /><Relationship Type="http://schemas.openxmlformats.org/officeDocument/2006/relationships/notesMaster" Target="/ppt/notesMasters/notesMaster111.xml" Id="rId1" /></Relationships>
</file>

<file path=ppt/notesSlides/_rels/notesSlide577.xml.rels>&#65279;<?xml version="1.0" encoding="utf-8"?><Relationships xmlns="http://schemas.openxmlformats.org/package/2006/relationships"><Relationship Type="http://schemas.openxmlformats.org/officeDocument/2006/relationships/slide" Target="/ppt/slides/slide577.xml" Id="rId2" /><Relationship Type="http://schemas.openxmlformats.org/officeDocument/2006/relationships/notesMaster" Target="/ppt/notesMasters/notesMaster111.xml" Id="rId1" /></Relationships>
</file>

<file path=ppt/notesSlides/_rels/notesSlide644.xml.rels>&#65279;<?xml version="1.0" encoding="utf-8"?><Relationships xmlns="http://schemas.openxmlformats.org/package/2006/relationships"><Relationship Type="http://schemas.openxmlformats.org/officeDocument/2006/relationships/slide" Target="/ppt/slides/slide644.xml" Id="rId2" /><Relationship Type="http://schemas.openxmlformats.org/officeDocument/2006/relationships/notesMaster" Target="/ppt/notesMasters/notesMaster111.xml" Id="rId1" /></Relationships>
</file>

<file path=ppt/notesSlides/_rels/notesSlide711.xml.rels>&#65279;<?xml version="1.0" encoding="utf-8"?><Relationships xmlns="http://schemas.openxmlformats.org/package/2006/relationships"><Relationship Type="http://schemas.openxmlformats.org/officeDocument/2006/relationships/slide" Target="/ppt/slides/slide711.xml" Id="rId2" /><Relationship Type="http://schemas.openxmlformats.org/officeDocument/2006/relationships/notesMaster" Target="/ppt/notesMasters/notesMaster111.xml" Id="rId1" /></Relationships>
</file>

<file path=ppt/notesSlides/_rels/notesSlide81313.xml.rels>&#65279;<?xml version="1.0" encoding="utf-8"?><Relationships xmlns="http://schemas.openxmlformats.org/package/2006/relationships"><Relationship Type="http://schemas.openxmlformats.org/officeDocument/2006/relationships/slide" Target="/ppt/slides/slide81313.xml" Id="rId2" /><Relationship Type="http://schemas.openxmlformats.org/officeDocument/2006/relationships/notesMaster" Target="/ppt/notesMasters/notesMaster111.xml" Id="rId1" /></Relationships>
</file>

<file path=ppt/notesSlides/_rels/notesSlide91111.xml.rels>&#65279;<?xml version="1.0" encoding="utf-8"?><Relationships xmlns="http://schemas.openxmlformats.org/package/2006/relationships"><Relationship Type="http://schemas.openxmlformats.org/officeDocument/2006/relationships/slide" Target="/ppt/slides/slide91111.xml" Id="rId2" /><Relationship Type="http://schemas.openxmlformats.org/officeDocument/2006/relationships/notesMaster" Target="/ppt/notesMasters/notesMaster111.xml" Id="rId1" /></Relationships>
</file>

<file path=ppt/notesSlides/notesSlide1088.xml><?xml version="1.0" encoding="utf-8"?>
<p:notes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625540"/>
      </p:ext>
    </p:extLst>
  </p:cSld>
  <p:clrMapOvr>
    <a:masterClrMapping/>
  </p:clrMapOvr>
</p:notes>
</file>

<file path=ppt/notesSlides/notesSlide1155.xml><?xml version="1.0" encoding="utf-8"?>
<p:notes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66755"/>
      </p:ext>
    </p:extLst>
  </p:cSld>
  <p:clrMapOvr>
    <a:masterClrMapping/>
  </p:clrMapOvr>
</p:notes>
</file>

<file path=ppt/notesSlides/notesSlide1222.xml><?xml version="1.0" encoding="utf-8"?>
<p:notes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3298"/>
      </p:ext>
    </p:extLst>
  </p:cSld>
  <p:clrMapOvr>
    <a:masterClrMapping/>
  </p:clrMapOvr>
</p:notes>
</file>

<file path=ppt/notesSlides/notesSlide131414.xml><?xml version="1.0" encoding="utf-8"?>
<p:notes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4755"/>
      </p:ext>
    </p:extLst>
  </p:cSld>
  <p:clrMapOvr>
    <a:masterClrMapping/>
  </p:clrMapOvr>
</p:notes>
</file>

<file path=ppt/notesSlides/notesSlide141010.xml><?xml version="1.0" encoding="utf-8"?>
<p:notes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3821"/>
      </p:ext>
    </p:extLst>
  </p:cSld>
  <p:clrMapOvr>
    <a:masterClrMapping/>
  </p:clrMapOvr>
</p:notes>
</file>

<file path=ppt/notesSlides/notesSlide166.xml><?xml version="1.0" encoding="utf-8"?>
<p:notes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51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11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011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011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011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011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4C40BC6-31A8-4E7C-AE46-6412481C15AE}" type="slidenum">
              <a:rPr lang="en-US" altLang="de-DE" sz="1300"/>
              <a:t>1</a:t>
            </a:fld>
            <a:endParaRPr lang="en-US" altLang="de-DE" sz="1300"/>
          </a:p>
        </p:txBody>
      </p:sp>
    </p:spTree>
    <p:extLst>
      <p:ext uri="{BB962C8B-B14F-4D97-AF65-F5344CB8AC3E}">
        <p14:creationId xmlns:p14="http://schemas.microsoft.com/office/powerpoint/2010/main" val="2408229571"/>
      </p:ext>
    </p:extLst>
  </p:cSld>
  <p:clrMapOvr>
    <a:masterClrMapping/>
  </p:clrMapOvr>
</p:notes>
</file>

<file path=ppt/notesSlides/notesSlide233.xml><?xml version="1.0" encoding="utf-8"?>
<p:notes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34302"/>
      </p:ext>
    </p:extLst>
  </p:cSld>
  <p:clrMapOvr>
    <a:masterClrMapping/>
  </p:clrMapOvr>
</p:notes>
</file>

<file path=ppt/notesSlides/notesSlide31212.xml><?xml version="1.0" encoding="utf-8"?>
<p:notes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85509"/>
      </p:ext>
    </p:extLst>
  </p:cSld>
  <p:clrMapOvr>
    <a:masterClrMapping/>
  </p:clrMapOvr>
</p:notes>
</file>

<file path=ppt/notesSlides/notesSlide499.xml><?xml version="1.0" encoding="utf-8"?>
<p:notes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991258"/>
      </p:ext>
    </p:extLst>
  </p:cSld>
  <p:clrMapOvr>
    <a:masterClrMapping/>
  </p:clrMapOvr>
</p:notes>
</file>

<file path=ppt/notesSlides/notesSlide577.xml><?xml version="1.0" encoding="utf-8"?>
<p:notes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31664"/>
      </p:ext>
    </p:extLst>
  </p:cSld>
  <p:clrMapOvr>
    <a:masterClrMapping/>
  </p:clrMapOvr>
</p:notes>
</file>

<file path=ppt/notesSlides/notesSlide644.xml><?xml version="1.0" encoding="utf-8"?>
<p:notes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873371"/>
      </p:ext>
    </p:extLst>
  </p:cSld>
  <p:clrMapOvr>
    <a:masterClrMapping/>
  </p:clrMapOvr>
</p:notes>
</file>

<file path=ppt/notesSlides/notesSlide711.xml><?xml version="1.0" encoding="utf-8"?>
<p:notes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55402"/>
      </p:ext>
    </p:extLst>
  </p:cSld>
  <p:clrMapOvr>
    <a:masterClrMapping/>
  </p:clrMapOvr>
</p:notes>
</file>

<file path=ppt/notesSlides/notesSlide81313.xml><?xml version="1.0" encoding="utf-8"?>
<p:notes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621635"/>
      </p:ext>
    </p:extLst>
  </p:cSld>
  <p:clrMapOvr>
    <a:masterClrMapping/>
  </p:clrMapOvr>
</p:notes>
</file>

<file path=ppt/notesSlides/notesSlide91111.xml><?xml version="1.0" encoding="utf-8"?>
<p:notes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21827"/>
      </p:ext>
    </p:extLst>
  </p:cSld>
  <p:clrMapOvr>
    <a:masterClrMapping/>
  </p:clrMapOvr>
</p:notes>
</file>

<file path=ppt/slideLayouts/_rels/slideLayout12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1.xml" Id="rId1" /></Relationships>
</file>

<file path=ppt/slideLayouts/_rels/slideLayout2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1.xml" Id="rId1" /></Relationships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9625" y="1738313"/>
            <a:ext cx="7899400" cy="3529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046643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794980"/>
      </p:ext>
    </p:extLst>
  </p:cSld>
  <p:clrMapOvr>
    <a:masterClrMapping/>
  </p:clrMapOvr>
</p:sldLayout>
</file>

<file path=ppt/slideMasters/_rels/slideMaster111.xml.rels>&#65279;<?xml version="1.0" encoding="utf-8"?><Relationships xmlns="http://schemas.openxmlformats.org/package/2006/relationships"><Relationship Type="http://schemas.openxmlformats.org/officeDocument/2006/relationships/theme" Target="/ppt/theme/theme122.xml" Id="rId3" /><Relationship Type="http://schemas.openxmlformats.org/officeDocument/2006/relationships/slideLayout" Target="/ppt/slideLayouts/slideLayout211.xml" Id="rId2" /><Relationship Type="http://schemas.openxmlformats.org/officeDocument/2006/relationships/slideLayout" Target="/ppt/slideLayouts/slideLayout122.xml" Id="rId1" /><Relationship Type="http://schemas.openxmlformats.org/officeDocument/2006/relationships/image" Target="/ppt/media/image122.png" Id="rId4" /></Relationships>
</file>

<file path=ppt/slideMasters/slideMaster111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809625" y="0"/>
            <a:ext cx="788828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Titolo</a:t>
            </a:r>
          </a:p>
        </p:txBody>
      </p:sp>
      <p:pic>
        <p:nvPicPr>
          <p:cNvPr id="7" name="Grafi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03482"/>
            <a:ext cx="1079922" cy="34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0428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04284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04284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04284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04284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1260B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1260B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1260B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1260B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rgbClr val="1260B1"/>
        </a:buClr>
        <a:buFont typeface="Wingdings" pitchFamily="2" charset="2"/>
        <a:buChar char="§"/>
        <a:defRPr sz="24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1260B1"/>
        </a:buClr>
        <a:buFont typeface="Arial" charset="0"/>
        <a:buChar char="•"/>
        <a:defRPr sz="2000">
          <a:solidFill>
            <a:srgbClr val="4D4D4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260B1"/>
        </a:buClr>
        <a:buChar char="-"/>
        <a:defRPr sz="2400"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88.xml.rels>&#65279;<?xml version="1.0" encoding="utf-8"?><Relationships xmlns="http://schemas.openxmlformats.org/package/2006/relationships"><Relationship Type="http://schemas.openxmlformats.org/officeDocument/2006/relationships/notesSlide" Target="/ppt/notesSlides/notesSlide1088.xml" Id="rId2" /><Relationship Type="http://schemas.openxmlformats.org/officeDocument/2006/relationships/slideLayout" Target="/ppt/slideLayouts/slideLayout211.xml" Id="rId1" /></Relationships>
</file>

<file path=ppt/slides/_rels/slide1155.xml.rels>&#65279;<?xml version="1.0" encoding="utf-8"?><Relationships xmlns="http://schemas.openxmlformats.org/package/2006/relationships"><Relationship Type="http://schemas.openxmlformats.org/officeDocument/2006/relationships/notesSlide" Target="/ppt/notesSlides/notesSlide1155.xml" Id="rId2" /><Relationship Type="http://schemas.openxmlformats.org/officeDocument/2006/relationships/slideLayout" Target="/ppt/slideLayouts/slideLayout211.xml" Id="rId1" /></Relationships>
</file>

<file path=ppt/slides/_rels/slide1222.xml.rels>&#65279;<?xml version="1.0" encoding="utf-8"?><Relationships xmlns="http://schemas.openxmlformats.org/package/2006/relationships"><Relationship Type="http://schemas.openxmlformats.org/officeDocument/2006/relationships/image" Target="/ppt/media/image1744.png" Id="rId8" /><Relationship Type="http://schemas.openxmlformats.org/officeDocument/2006/relationships/image" Target="/ppt/media/image1255.png" Id="rId3" /><Relationship Type="http://schemas.openxmlformats.org/officeDocument/2006/relationships/image" Target="/ppt/media/image1666.png" Id="rId7" /><Relationship Type="http://schemas.openxmlformats.org/officeDocument/2006/relationships/notesSlide" Target="/ppt/notesSlides/notesSlide1222.xml" Id="rId2" /><Relationship Type="http://schemas.openxmlformats.org/officeDocument/2006/relationships/slideLayout" Target="/ppt/slideLayouts/slideLayout211.xml" Id="rId1" /><Relationship Type="http://schemas.openxmlformats.org/officeDocument/2006/relationships/image" Target="/ppt/media/image1577.png" Id="rId6" /><Relationship Type="http://schemas.openxmlformats.org/officeDocument/2006/relationships/image" Target="/ppt/media/image1488.png" Id="rId5" /><Relationship Type="http://schemas.openxmlformats.org/officeDocument/2006/relationships/image" Target="/ppt/media/image13.svg" Id="rId4" /></Relationships>
</file>

<file path=ppt/slides/_rels/slide131414.xml.rels>&#65279;<?xml version="1.0" encoding="utf-8"?><Relationships xmlns="http://schemas.openxmlformats.org/package/2006/relationships"><Relationship Type="http://schemas.openxmlformats.org/officeDocument/2006/relationships/notesSlide" Target="/ppt/notesSlides/notesSlide131414.xml" Id="rId2" /><Relationship Type="http://schemas.openxmlformats.org/officeDocument/2006/relationships/slideLayout" Target="/ppt/slideLayouts/slideLayout211.xml" Id="rId1" /></Relationships>
</file>

<file path=ppt/slides/_rels/slide141010.xml.rels>&#65279;<?xml version="1.0" encoding="utf-8"?><Relationships xmlns="http://schemas.openxmlformats.org/package/2006/relationships"><Relationship Type="http://schemas.openxmlformats.org/officeDocument/2006/relationships/image" Target="/ppt/media/image1822.jpeg" Id="rId3" /><Relationship Type="http://schemas.openxmlformats.org/officeDocument/2006/relationships/notesSlide" Target="/ppt/notesSlides/notesSlide141010.xml" Id="rId2" /><Relationship Type="http://schemas.openxmlformats.org/officeDocument/2006/relationships/slideLayout" Target="/ppt/slideLayouts/slideLayout211.xml" Id="rId1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1.xml" Id="R747f4ba796ab4ce3" /><Relationship Type="http://schemas.openxmlformats.org/officeDocument/2006/relationships/hyperlink" Target="https://www.deepl.com/pro?cta=edit-document" TargetMode="External" Id="Rc0f709eb0dcb4be2" /><Relationship Type="http://schemas.openxmlformats.org/officeDocument/2006/relationships/image" Target="/ppt/media/image15.png" Id="Rf4e16792f0ad4d93" /></Relationships>
</file>

<file path=ppt/slides/_rels/slide166.xml.rels>&#65279;<?xml version="1.0" encoding="utf-8"?><Relationships xmlns="http://schemas.openxmlformats.org/package/2006/relationships"><Relationship Type="http://schemas.openxmlformats.org/officeDocument/2006/relationships/image" Target="/ppt/media/image2.jpeg" Id="rId3" /><Relationship Type="http://schemas.openxmlformats.org/officeDocument/2006/relationships/notesSlide" Target="/ppt/notesSlides/notesSlide166.xml" Id="rId2" /><Relationship Type="http://schemas.openxmlformats.org/officeDocument/2006/relationships/slideLayout" Target="/ppt/slideLayouts/slideLayout211.xml" Id="rId1" /><Relationship Type="http://schemas.openxmlformats.org/officeDocument/2006/relationships/image" Target="/ppt/media/image122.png" Id="rId4" /></Relationships>
</file>

<file path=ppt/slides/_rels/slide233.xml.rels>&#65279;<?xml version="1.0" encoding="utf-8"?><Relationships xmlns="http://schemas.openxmlformats.org/package/2006/relationships"><Relationship Type="http://schemas.openxmlformats.org/officeDocument/2006/relationships/notesSlide" Target="/ppt/notesSlides/notesSlide233.xml" Id="rId2" /><Relationship Type="http://schemas.openxmlformats.org/officeDocument/2006/relationships/slideLayout" Target="/ppt/slideLayouts/slideLayout211.xml" Id="rId1" /></Relationships>
</file>

<file path=ppt/slides/_rels/slide31212.xml.rels>&#65279;<?xml version="1.0" encoding="utf-8"?><Relationships xmlns="http://schemas.openxmlformats.org/package/2006/relationships"><Relationship Type="http://schemas.openxmlformats.org/officeDocument/2006/relationships/image" Target="/ppt/media/image333.jpeg" Id="rId3" /><Relationship Type="http://schemas.openxmlformats.org/officeDocument/2006/relationships/notesSlide" Target="/ppt/notesSlides/notesSlide31212.xml" Id="rId2" /><Relationship Type="http://schemas.openxmlformats.org/officeDocument/2006/relationships/slideLayout" Target="/ppt/slideLayouts/slideLayout211.xml" Id="rId1" /></Relationships>
</file>

<file path=ppt/slides/_rels/slide499.xml.rels>&#65279;<?xml version="1.0" encoding="utf-8"?><Relationships xmlns="http://schemas.openxmlformats.org/package/2006/relationships"><Relationship Type="http://schemas.openxmlformats.org/officeDocument/2006/relationships/image" Target="/ppt/media/image41111.png" Id="rId3" /><Relationship Type="http://schemas.openxmlformats.org/officeDocument/2006/relationships/notesSlide" Target="/ppt/notesSlides/notesSlide499.xml" Id="rId2" /><Relationship Type="http://schemas.openxmlformats.org/officeDocument/2006/relationships/slideLayout" Target="/ppt/slideLayouts/slideLayout211.xml" Id="rId1" /><Relationship Type="http://schemas.openxmlformats.org/officeDocument/2006/relationships/image" Target="/ppt/media/image51212.png" Id="rId4" /></Relationships>
</file>

<file path=ppt/slides/_rels/slide577.xml.rels>&#65279;<?xml version="1.0" encoding="utf-8"?><Relationships xmlns="http://schemas.openxmlformats.org/package/2006/relationships"><Relationship Type="http://schemas.openxmlformats.org/officeDocument/2006/relationships/notesSlide" Target="/ppt/notesSlides/notesSlide577.xml" Id="rId2" /><Relationship Type="http://schemas.openxmlformats.org/officeDocument/2006/relationships/slideLayout" Target="/ppt/slideLayouts/slideLayout211.xml" Id="rId1" /></Relationships>
</file>

<file path=ppt/slides/_rels/slide644.xml.rels>&#65279;<?xml version="1.0" encoding="utf-8"?><Relationships xmlns="http://schemas.openxmlformats.org/package/2006/relationships"><Relationship Type="http://schemas.openxmlformats.org/officeDocument/2006/relationships/image" Target="/ppt/media/image699.png" Id="rId3" /><Relationship Type="http://schemas.openxmlformats.org/officeDocument/2006/relationships/notesSlide" Target="/ppt/notesSlides/notesSlide644.xml" Id="rId2" /><Relationship Type="http://schemas.openxmlformats.org/officeDocument/2006/relationships/slideLayout" Target="/ppt/slideLayouts/slideLayout211.xml" Id="rId1" /><Relationship Type="http://schemas.openxmlformats.org/officeDocument/2006/relationships/image" Target="/ppt/media/image71010.png" Id="rId4" /></Relationships>
</file>

<file path=ppt/slides/_rels/slide711.xml.rels>&#65279;<?xml version="1.0" encoding="utf-8"?><Relationships xmlns="http://schemas.openxmlformats.org/package/2006/relationships"><Relationship Type="http://schemas.openxmlformats.org/officeDocument/2006/relationships/image" Target="/ppt/media/image8.png" Id="rId3" /><Relationship Type="http://schemas.openxmlformats.org/officeDocument/2006/relationships/notesSlide" Target="/ppt/notesSlides/notesSlide711.xml" Id="rId2" /><Relationship Type="http://schemas.openxmlformats.org/officeDocument/2006/relationships/slideLayout" Target="/ppt/slideLayouts/slideLayout211.xml" Id="rId1" /><Relationship Type="http://schemas.openxmlformats.org/officeDocument/2006/relationships/image" Target="/ppt/media/image933.png" Id="rId4" /></Relationships>
</file>

<file path=ppt/slides/_rels/slide81313.xml.rels>&#65279;<?xml version="1.0" encoding="utf-8"?><Relationships xmlns="http://schemas.openxmlformats.org/package/2006/relationships"><Relationship Type="http://schemas.openxmlformats.org/officeDocument/2006/relationships/image" Target="/ppt/media/image101313.png" Id="rId3" /><Relationship Type="http://schemas.openxmlformats.org/officeDocument/2006/relationships/notesSlide" Target="/ppt/notesSlides/notesSlide81313.xml" Id="rId2" /><Relationship Type="http://schemas.openxmlformats.org/officeDocument/2006/relationships/slideLayout" Target="/ppt/slideLayouts/slideLayout211.xml" Id="rId1" /><Relationship Type="http://schemas.openxmlformats.org/officeDocument/2006/relationships/image" Target="/ppt/media/image111414.png" Id="rId4" /></Relationships>
</file>

<file path=ppt/slides/_rels/slide91111.xml.rels>&#65279;<?xml version="1.0" encoding="utf-8"?><Relationships xmlns="http://schemas.openxmlformats.org/package/2006/relationships"><Relationship Type="http://schemas.openxmlformats.org/officeDocument/2006/relationships/notesSlide" Target="/ppt/notesSlides/notesSlide91111.xml" Id="rId2" /><Relationship Type="http://schemas.openxmlformats.org/officeDocument/2006/relationships/slideLayout" Target="/ppt/slideLayouts/slideLayout211.xml" Id="rId1" /><Relationship Type="http://schemas.openxmlformats.org/officeDocument/2006/relationships/hyperlink" Target="http://www.esu-services/" TargetMode="External" Id="rId3" /><Relationship Type="http://schemas.openxmlformats.org/officeDocument/2006/relationships/hyperlink" Target="http://www.dbu.de/123artikel35175_335.html" TargetMode="External" Id="rId4" /></Relationships>
</file>

<file path=ppt/slides/slide1088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71500" y="0"/>
            <a:ext cx="85725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3200" dirty="0">
              <a:solidFill>
                <a:srgbClr val="204284"/>
              </a:solidFill>
              <a:cs typeface="Arial" panose="020B0604020202020204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647700" y="0"/>
            <a:ext cx="84963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 dirty="0">
                <a:solidFill>
                  <a:srgbClr val="164284"/>
                </a:solidFill>
              </a:rPr>
              <a:t>Raccomandazioni per la raccolta dei dati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7556DF0-BFFC-4493-905D-C628B7FF3124}"/>
              </a:ext>
            </a:extLst>
          </p:cNvPr>
          <p:cNvSpPr/>
          <p:nvPr/>
        </p:nvSpPr>
        <p:spPr bwMode="auto">
          <a:xfrm>
            <a:off x="647700" y="1196752"/>
            <a:ext cx="8244780" cy="5328592"/>
          </a:xfrm>
          <a:prstGeom prst="roundRect">
            <a:avLst>
              <a:gd name="adj" fmla="val 1965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rPr>
              <a:t>Traffico in arrivo:</a:t>
            </a:r>
          </a:p>
          <a:p>
            <a:pPr marL="742950" lvl="1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È necessario conoscere il mezzo di trasporto e la provenienza di ogni ospite.</a:t>
            </a:r>
          </a:p>
          <a:p>
            <a:pPr marL="742950" lvl="1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Sono ipotizzabili le seguenti opzioni di cattura:</a:t>
            </a:r>
          </a:p>
          <a:p>
            <a:pPr marL="1200150" lvl="2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kumimoji="0" lang="de-CH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rPr>
              <a:t>Prenotazione online Al punto 4 compilare due nuovi campi: a) da dove si viaggia? b) con cosa?</a:t>
            </a:r>
          </a:p>
          <a:p>
            <a:pPr marL="1200150" lvl="2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Arrivo: compilare un modulo al check-in</a:t>
            </a:r>
          </a:p>
          <a:p>
            <a:pPr marL="1200150" lvl="2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kumimoji="0" lang="de-CH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rPr>
              <a:t>Partenza: Compilare un modulo alla cassa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rPr>
              <a:t>Acquisti:</a:t>
            </a:r>
          </a:p>
          <a:p>
            <a:pPr marL="742950" lvl="1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quantità di prodotti acquistati deve essere registrata nelle categorie principali.</a:t>
            </a:r>
          </a:p>
          <a:p>
            <a:pPr marL="742950" lvl="1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 reparto contabilità potrebbe tenere un elenco separato (Excel) per assegnare le quantità di acquisto alle circa 20 categorie principali. Ciò consentirebbe di aggiornare il bilancio di CO2 in modo rapido e semplice.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rPr>
              <a:t>Edificio:</a:t>
            </a:r>
          </a:p>
          <a:p>
            <a:pPr marL="742950" lvl="1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dati dello stambecco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sono sufficienti. </a:t>
            </a: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rPr>
              <a:t>Tuttavia, questi dati dovrebbero essere raccolti in modo coerente su base annuale.</a:t>
            </a:r>
          </a:p>
          <a:p>
            <a:pPr marL="742950" lvl="1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 quantità di rifiuti potrebbero essere registrate in modo più dettagliato: Tipo e quantità.</a:t>
            </a:r>
          </a:p>
          <a:p>
            <a:pPr eaLnBrk="1" hangingPunct="1">
              <a:spcBef>
                <a:spcPts val="600"/>
              </a:spcBef>
            </a:pP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de-DE" u="sng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Con queste tre </a:t>
            </a:r>
            <a:r>
              <a:rPr lang="de-DE" u="sng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misure, l'</a:t>
            </a:r>
            <a:r>
              <a:rPr lang="de-DE" u="sng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aggiornamento annuale del </a:t>
            </a:r>
            <a:r>
              <a:rPr lang="de-DE" u="sng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bilancio </a:t>
            </a:r>
            <a:r>
              <a:rPr lang="de-DE" u="sng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CO</a:t>
            </a:r>
            <a:r>
              <a:rPr lang="de-DE" u="sng" baseline="-250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de-DE" u="sng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è un gioco da ragazzi.</a:t>
            </a:r>
            <a:endParaRPr lang="de-DE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00919"/>
      </p:ext>
    </p:extLst>
  </p:cSld>
  <p:clrMapOvr>
    <a:masterClrMapping/>
  </p:clrMapOvr>
</p:sld>
</file>

<file path=ppt/slides/slide1155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71500" y="0"/>
            <a:ext cx="85725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CH" altLang="de-DE" sz="3200" dirty="0">
              <a:solidFill>
                <a:srgbClr val="204284"/>
              </a:solidFill>
              <a:cs typeface="Arial" panose="020B0604020202020204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647700" y="0"/>
            <a:ext cx="84963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3200" dirty="0">
                <a:solidFill>
                  <a:srgbClr val="164284"/>
                </a:solidFill>
              </a:rPr>
              <a:t>Il percorso verso la "rete zero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C27DAFAB-6A17-4F47-ADA5-8F41DE93BCFB}"/>
              </a:ext>
            </a:extLst>
          </p:cNvPr>
          <p:cNvCxnSpPr>
            <a:cxnSpLocks/>
          </p:cNvCxnSpPr>
          <p:nvPr/>
        </p:nvCxnSpPr>
        <p:spPr bwMode="auto">
          <a:xfrm flipH="1">
            <a:off x="647700" y="6021288"/>
            <a:ext cx="8136904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51FFF5D-17A9-47CF-9837-D206C242BCA9}"/>
              </a:ext>
            </a:extLst>
          </p:cNvPr>
          <p:cNvCxnSpPr/>
          <p:nvPr/>
        </p:nvCxnSpPr>
        <p:spPr bwMode="auto">
          <a:xfrm>
            <a:off x="1439789" y="6026586"/>
            <a:ext cx="0" cy="2520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29042EC-E540-44E6-9F2E-448FAC5801B4}"/>
              </a:ext>
            </a:extLst>
          </p:cNvPr>
          <p:cNvCxnSpPr/>
          <p:nvPr/>
        </p:nvCxnSpPr>
        <p:spPr bwMode="auto">
          <a:xfrm>
            <a:off x="2231878" y="6026224"/>
            <a:ext cx="0" cy="2520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CB48377-E77A-4185-9049-0E32A80F6CDA}"/>
              </a:ext>
            </a:extLst>
          </p:cNvPr>
          <p:cNvCxnSpPr/>
          <p:nvPr/>
        </p:nvCxnSpPr>
        <p:spPr bwMode="auto">
          <a:xfrm>
            <a:off x="3023967" y="6026224"/>
            <a:ext cx="0" cy="2520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5F33D60-D714-473D-960F-5EA28596EE08}"/>
              </a:ext>
            </a:extLst>
          </p:cNvPr>
          <p:cNvCxnSpPr/>
          <p:nvPr/>
        </p:nvCxnSpPr>
        <p:spPr bwMode="auto">
          <a:xfrm>
            <a:off x="3819918" y="6017960"/>
            <a:ext cx="0" cy="2520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198F791-1257-40FA-9261-7019BAD1A40C}"/>
              </a:ext>
            </a:extLst>
          </p:cNvPr>
          <p:cNvCxnSpPr/>
          <p:nvPr/>
        </p:nvCxnSpPr>
        <p:spPr bwMode="auto">
          <a:xfrm>
            <a:off x="4616909" y="6026586"/>
            <a:ext cx="0" cy="2520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8ED9F644-DA27-4DCD-B79D-BFD505E1E757}"/>
              </a:ext>
            </a:extLst>
          </p:cNvPr>
          <p:cNvSpPr/>
          <p:nvPr/>
        </p:nvSpPr>
        <p:spPr bwMode="auto">
          <a:xfrm>
            <a:off x="3023967" y="6226701"/>
            <a:ext cx="795950" cy="325636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2024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2C8D2365-4060-4A65-B2F4-C7BA430D9E9C}"/>
              </a:ext>
            </a:extLst>
          </p:cNvPr>
          <p:cNvCxnSpPr/>
          <p:nvPr/>
        </p:nvCxnSpPr>
        <p:spPr bwMode="auto">
          <a:xfrm>
            <a:off x="5417762" y="6031442"/>
            <a:ext cx="0" cy="2520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9F90EA30-1C66-4E64-BDEE-D3D7E414581B}"/>
              </a:ext>
            </a:extLst>
          </p:cNvPr>
          <p:cNvCxnSpPr/>
          <p:nvPr/>
        </p:nvCxnSpPr>
        <p:spPr bwMode="auto">
          <a:xfrm>
            <a:off x="6209851" y="6022454"/>
            <a:ext cx="0" cy="2520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9613D80-027C-4479-86BA-545B84C352EA}"/>
              </a:ext>
            </a:extLst>
          </p:cNvPr>
          <p:cNvCxnSpPr/>
          <p:nvPr/>
        </p:nvCxnSpPr>
        <p:spPr bwMode="auto">
          <a:xfrm>
            <a:off x="7001940" y="6022454"/>
            <a:ext cx="0" cy="2520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7AA80845-3989-4E9A-A02C-D4FE30BCE43F}"/>
              </a:ext>
            </a:extLst>
          </p:cNvPr>
          <p:cNvCxnSpPr/>
          <p:nvPr/>
        </p:nvCxnSpPr>
        <p:spPr bwMode="auto">
          <a:xfrm>
            <a:off x="7797891" y="6031442"/>
            <a:ext cx="0" cy="2520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30C6D2A5-61D2-4269-A54C-F2D03D5CEA86}"/>
              </a:ext>
            </a:extLst>
          </p:cNvPr>
          <p:cNvCxnSpPr/>
          <p:nvPr/>
        </p:nvCxnSpPr>
        <p:spPr bwMode="auto">
          <a:xfrm>
            <a:off x="8594882" y="6022816"/>
            <a:ext cx="0" cy="2520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99991A54-B2C1-4156-AF56-8CC96EF5F6A8}"/>
              </a:ext>
            </a:extLst>
          </p:cNvPr>
          <p:cNvSpPr/>
          <p:nvPr/>
        </p:nvSpPr>
        <p:spPr bwMode="auto">
          <a:xfrm>
            <a:off x="2231878" y="6226701"/>
            <a:ext cx="795950" cy="325636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AC522A39-4F00-453F-A462-F7CCC174B0AE}"/>
              </a:ext>
            </a:extLst>
          </p:cNvPr>
          <p:cNvSpPr/>
          <p:nvPr/>
        </p:nvSpPr>
        <p:spPr bwMode="auto">
          <a:xfrm>
            <a:off x="1433998" y="6226701"/>
            <a:ext cx="795950" cy="325636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2022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9993EE7E-6BF2-4087-8CBD-76DC0E6BC9FD}"/>
              </a:ext>
            </a:extLst>
          </p:cNvPr>
          <p:cNvSpPr/>
          <p:nvPr/>
        </p:nvSpPr>
        <p:spPr bwMode="auto">
          <a:xfrm>
            <a:off x="647700" y="6226701"/>
            <a:ext cx="795950" cy="325636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2021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BE0C6E33-6BF8-404C-819F-F4BFD8B32B41}"/>
              </a:ext>
            </a:extLst>
          </p:cNvPr>
          <p:cNvSpPr/>
          <p:nvPr/>
        </p:nvSpPr>
        <p:spPr bwMode="auto">
          <a:xfrm>
            <a:off x="6209851" y="6226701"/>
            <a:ext cx="795950" cy="325636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2028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05D5D972-7A5C-4938-95B8-6AF1635C5F27}"/>
              </a:ext>
            </a:extLst>
          </p:cNvPr>
          <p:cNvSpPr/>
          <p:nvPr/>
        </p:nvSpPr>
        <p:spPr bwMode="auto">
          <a:xfrm>
            <a:off x="5417762" y="6226701"/>
            <a:ext cx="795950" cy="325636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2027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C07B9E28-74EC-43EB-ABA7-A5218513EB00}"/>
              </a:ext>
            </a:extLst>
          </p:cNvPr>
          <p:cNvSpPr/>
          <p:nvPr/>
        </p:nvSpPr>
        <p:spPr bwMode="auto">
          <a:xfrm>
            <a:off x="4619882" y="6226701"/>
            <a:ext cx="795950" cy="325636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2026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BABBAC46-301C-4A23-AD08-6E4F6F3843F5}"/>
              </a:ext>
            </a:extLst>
          </p:cNvPr>
          <p:cNvSpPr/>
          <p:nvPr/>
        </p:nvSpPr>
        <p:spPr bwMode="auto">
          <a:xfrm>
            <a:off x="3833584" y="6226701"/>
            <a:ext cx="795950" cy="325636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2025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88C98530-90B2-4B24-8C03-0D4A1AA090E9}"/>
              </a:ext>
            </a:extLst>
          </p:cNvPr>
          <p:cNvSpPr/>
          <p:nvPr/>
        </p:nvSpPr>
        <p:spPr bwMode="auto">
          <a:xfrm>
            <a:off x="7794029" y="6226701"/>
            <a:ext cx="795950" cy="325636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2030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0EEB55FD-8B81-4385-B9FE-5B2D56D40528}"/>
              </a:ext>
            </a:extLst>
          </p:cNvPr>
          <p:cNvSpPr/>
          <p:nvPr/>
        </p:nvSpPr>
        <p:spPr bwMode="auto">
          <a:xfrm>
            <a:off x="7001940" y="6226701"/>
            <a:ext cx="795950" cy="325636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2029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5781E733-DA94-4334-B27E-CF16EF107F73}"/>
              </a:ext>
            </a:extLst>
          </p:cNvPr>
          <p:cNvSpPr/>
          <p:nvPr/>
        </p:nvSpPr>
        <p:spPr bwMode="auto">
          <a:xfrm>
            <a:off x="647703" y="1249651"/>
            <a:ext cx="786296" cy="50722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Analisi effettiva</a:t>
            </a:r>
          </a:p>
        </p:txBody>
      </p: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66D43EB0-2657-4A00-87D0-7590BF80E1E4}"/>
              </a:ext>
            </a:extLst>
          </p:cNvPr>
          <p:cNvCxnSpPr>
            <a:cxnSpLocks/>
          </p:cNvCxnSpPr>
          <p:nvPr/>
        </p:nvCxnSpPr>
        <p:spPr bwMode="auto">
          <a:xfrm>
            <a:off x="647700" y="1124744"/>
            <a:ext cx="0" cy="4896544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chteck 48">
            <a:extLst>
              <a:ext uri="{FF2B5EF4-FFF2-40B4-BE49-F238E27FC236}">
                <a16:creationId xmlns:a16="http://schemas.microsoft.com/office/drawing/2014/main" id="{ED524412-01E1-42BA-98A3-3F7087820E37}"/>
              </a:ext>
            </a:extLst>
          </p:cNvPr>
          <p:cNvSpPr/>
          <p:nvPr/>
        </p:nvSpPr>
        <p:spPr bwMode="auto">
          <a:xfrm>
            <a:off x="1433998" y="1933890"/>
            <a:ext cx="1589967" cy="50722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Ottimizzare l'acquisizione dei dati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0DB893BB-41F2-42E3-9BCC-49443E972870}"/>
              </a:ext>
            </a:extLst>
          </p:cNvPr>
          <p:cNvSpPr/>
          <p:nvPr/>
        </p:nvSpPr>
        <p:spPr bwMode="auto">
          <a:xfrm>
            <a:off x="1433999" y="2634149"/>
            <a:ext cx="6360030" cy="50722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Aggiornare il bilancio (monitorare e osservare l'andamento)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36B0E8EE-4E27-4ECB-B322-1DC104C33558}"/>
              </a:ext>
            </a:extLst>
          </p:cNvPr>
          <p:cNvSpPr/>
          <p:nvPr/>
        </p:nvSpPr>
        <p:spPr bwMode="auto">
          <a:xfrm>
            <a:off x="1443651" y="3307195"/>
            <a:ext cx="6351342" cy="18064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Attuare le misure: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DD85BDB7-203E-40A2-9A2B-5B9026EDC243}"/>
              </a:ext>
            </a:extLst>
          </p:cNvPr>
          <p:cNvSpPr/>
          <p:nvPr/>
        </p:nvSpPr>
        <p:spPr bwMode="auto">
          <a:xfrm>
            <a:off x="2229952" y="5319057"/>
            <a:ext cx="5564077" cy="50722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Compensazione delle </a:t>
            </a:r>
            <a:r>
              <a:rPr kumimoji="0" lang="de-C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restanti </a:t>
            </a:r>
            <a:r>
              <a:rPr kumimoji="0" lang="de-C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emissioni di </a:t>
            </a:r>
            <a:r>
              <a:rPr kumimoji="0" lang="de-C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 </a:t>
            </a:r>
            <a:r>
              <a:rPr kumimoji="0" lang="de-CH" sz="12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br>
              <a:rPr kumimoji="0" lang="de-C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de-CH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</a:rPr>
              <a:t>(iniziare se si è pronti comunicativamente a farlo </a:t>
            </a:r>
            <a:r>
              <a:rPr kumimoji="0" lang="de-CH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sym typeface="Wingdings" panose="05000000000000000000" pitchFamily="2" charset="2"/>
              </a:rPr>
              <a:t>Sito web, volantino, ecc.)</a:t>
            </a:r>
            <a:endParaRPr kumimoji="0" lang="de-CH" sz="12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9460F860-AA8B-460D-B02A-FA8FEEA841E7}"/>
              </a:ext>
            </a:extLst>
          </p:cNvPr>
          <p:cNvSpPr/>
          <p:nvPr/>
        </p:nvSpPr>
        <p:spPr bwMode="auto">
          <a:xfrm>
            <a:off x="1645550" y="3638554"/>
            <a:ext cx="1872208" cy="13026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b="1" dirty="0"/>
              <a:t>Edificio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Biogas al posto del </a:t>
            </a:r>
            <a:r>
              <a:rPr lang="de-DE" sz="1100" dirty="0"/>
              <a:t>gas propano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de-CH" sz="1100" dirty="0" err="1"/>
              <a:t>Eventualmente </a:t>
            </a:r>
            <a:r>
              <a:rPr lang="de-CH" sz="1100" dirty="0"/>
              <a:t>isolamento dell'edificio</a:t>
            </a:r>
            <a:endParaRPr kumimoji="0" lang="de-CH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97502BC4-21AA-4A5D-A7B1-917948E88737}"/>
              </a:ext>
            </a:extLst>
          </p:cNvPr>
          <p:cNvSpPr/>
          <p:nvPr/>
        </p:nvSpPr>
        <p:spPr bwMode="auto">
          <a:xfrm>
            <a:off x="3684212" y="3620846"/>
            <a:ext cx="1872208" cy="13026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b="1" dirty="0"/>
              <a:t>Traffico in arrivo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Supplemento di prezzo se si arriva in auto (fondo climatico Salecina)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Regalo </a:t>
            </a:r>
            <a:r>
              <a:rPr lang="de-DE" sz="1100" dirty="0"/>
              <a:t>se si viaggia in treno</a:t>
            </a:r>
            <a:endParaRPr kumimoji="0" lang="de-D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3BA6E23F-6923-46A3-9B81-81FF9B57F703}"/>
              </a:ext>
            </a:extLst>
          </p:cNvPr>
          <p:cNvSpPr/>
          <p:nvPr/>
        </p:nvSpPr>
        <p:spPr bwMode="auto">
          <a:xfrm>
            <a:off x="5727901" y="3622940"/>
            <a:ext cx="1872208" cy="13026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b="1" dirty="0"/>
              <a:t>Acquisto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Ridurre la quantità di prodotti lattiero-caseari, ove possibile.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Continuare a lavorare con prodotti regionali e stagionali</a:t>
            </a:r>
          </a:p>
        </p:txBody>
      </p:sp>
    </p:spTree>
    <p:extLst>
      <p:ext uri="{BB962C8B-B14F-4D97-AF65-F5344CB8AC3E}">
        <p14:creationId xmlns:p14="http://schemas.microsoft.com/office/powerpoint/2010/main" val="1772821610"/>
      </p:ext>
    </p:extLst>
  </p:cSld>
  <p:clrMapOvr>
    <a:masterClrMapping/>
  </p:clrMapOvr>
</p:sld>
</file>

<file path=ppt/slides/slide1222.xml><?xml version="1.0" encoding="utf-8"?>
<p:sld xmlns:a14="http://schemas.microsoft.com/office/drawing/2010/main"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71500" y="0"/>
            <a:ext cx="85725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3200" dirty="0">
              <a:solidFill>
                <a:srgbClr val="204284"/>
              </a:solidFill>
              <a:cs typeface="Arial" panose="020B0604020202020204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647700" y="0"/>
            <a:ext cx="84963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 dirty="0">
                <a:solidFill>
                  <a:srgbClr val="164284"/>
                </a:solidFill>
              </a:rPr>
              <a:t>Compensazione delle </a:t>
            </a:r>
            <a:r>
              <a:rPr lang="de-DE" altLang="de-DE" sz="3200" dirty="0">
                <a:solidFill>
                  <a:srgbClr val="164284"/>
                </a:solidFill>
              </a:rPr>
              <a:t>emissioni di </a:t>
            </a:r>
            <a:r>
              <a:rPr lang="de-DE" altLang="de-DE" sz="3200" dirty="0">
                <a:solidFill>
                  <a:srgbClr val="164284"/>
                </a:solidFill>
              </a:rPr>
              <a:t>CO</a:t>
            </a:r>
            <a:r>
              <a:rPr lang="de-DE" altLang="de-DE" sz="3200" baseline="-25000" dirty="0">
                <a:solidFill>
                  <a:srgbClr val="164284"/>
                </a:solidFill>
              </a:rPr>
              <a:t>2</a:t>
            </a:r>
            <a:r>
              <a:rPr lang="de-DE" altLang="de-DE" sz="3200" dirty="0">
                <a:solidFill>
                  <a:srgbClr val="164284"/>
                </a:solidFill>
              </a:rPr>
              <a:t> 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B46775-286D-45BB-A68B-3950D3867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742" y="6084768"/>
            <a:ext cx="1400175" cy="5143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1FB439F-D28C-40A5-AD6F-F9844222AF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57" y="1732252"/>
            <a:ext cx="2043150" cy="190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AF2CFB9-6E18-43F8-9456-4F620A86D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57" y="3979629"/>
            <a:ext cx="2057373" cy="1908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E542F81-F14C-45C7-A0C9-F7BAA311C8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5597" y="1741104"/>
            <a:ext cx="2158645" cy="189914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F80A48E-3457-4BCF-A0CA-84162F949A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5597" y="3979629"/>
            <a:ext cx="2166321" cy="1912772"/>
          </a:xfrm>
          <a:prstGeom prst="rect">
            <a:avLst/>
          </a:prstGeom>
        </p:spPr>
      </p:pic>
      <p:sp>
        <p:nvSpPr>
          <p:cNvPr id="14" name="Geschweifte Klammer rechts 13">
            <a:extLst>
              <a:ext uri="{FF2B5EF4-FFF2-40B4-BE49-F238E27FC236}">
                <a16:creationId xmlns:a16="http://schemas.microsoft.com/office/drawing/2014/main" id="{EDA8E061-46B8-4865-ABD9-56DD0512CDDA}"/>
              </a:ext>
            </a:extLst>
          </p:cNvPr>
          <p:cNvSpPr/>
          <p:nvPr/>
        </p:nvSpPr>
        <p:spPr bwMode="auto">
          <a:xfrm>
            <a:off x="5580112" y="1741104"/>
            <a:ext cx="576064" cy="4146525"/>
          </a:xfrm>
          <a:prstGeom prst="rightBrac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B7B743D-E5D4-47D8-A7E6-9F4F720AB761}"/>
              </a:ext>
            </a:extLst>
          </p:cNvPr>
          <p:cNvSpPr/>
          <p:nvPr/>
        </p:nvSpPr>
        <p:spPr bwMode="auto">
          <a:xfrm>
            <a:off x="6189779" y="2420888"/>
            <a:ext cx="2714089" cy="29448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</a:pPr>
            <a:r>
              <a:rPr lang="de-CH" dirty="0"/>
              <a:t>Da notare:</a:t>
            </a:r>
          </a:p>
          <a:p>
            <a:pPr marL="285750" indent="-285750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de-CH" dirty="0"/>
              <a:t>Solo progetti con certificato ufficiale (n. ONU)</a:t>
            </a:r>
          </a:p>
          <a:p>
            <a:pPr marL="285750" indent="-285750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de-CH" dirty="0"/>
              <a:t>devono essere interrotti immediatamente.</a:t>
            </a:r>
          </a:p>
          <a:p>
            <a:pPr marL="285750" indent="-285750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de-CH" dirty="0"/>
              <a:t>Nessuna promessa di ridurre le emissioni in futuro.</a:t>
            </a:r>
          </a:p>
          <a:p>
            <a:pPr marL="285750" indent="-285750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de-CH" dirty="0"/>
              <a:t>Il progetto deve essere adatto a Salecina!</a:t>
            </a:r>
          </a:p>
        </p:txBody>
      </p:sp>
    </p:spTree>
    <p:extLst>
      <p:ext uri="{BB962C8B-B14F-4D97-AF65-F5344CB8AC3E}">
        <p14:creationId xmlns:p14="http://schemas.microsoft.com/office/powerpoint/2010/main" val="720235211"/>
      </p:ext>
    </p:extLst>
  </p:cSld>
  <p:clrMapOvr>
    <a:masterClrMapping/>
  </p:clrMapOvr>
</p:sld>
</file>

<file path=ppt/slides/slide131414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71500" y="0"/>
            <a:ext cx="85725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3200" dirty="0">
              <a:solidFill>
                <a:srgbClr val="204284"/>
              </a:solidFill>
              <a:cs typeface="Arial" panose="020B0604020202020204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647700" y="0"/>
            <a:ext cx="84963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 dirty="0">
                <a:solidFill>
                  <a:srgbClr val="164284"/>
                </a:solidFill>
              </a:rPr>
              <a:t>Continuazione della </a:t>
            </a:r>
            <a:r>
              <a:rPr lang="de-DE" altLang="de-DE" sz="3200" dirty="0">
                <a:solidFill>
                  <a:srgbClr val="164284"/>
                </a:solidFill>
              </a:rPr>
              <a:t>contabilità </a:t>
            </a:r>
            <a:r>
              <a:rPr lang="de-DE" altLang="de-DE" sz="3200" dirty="0">
                <a:solidFill>
                  <a:srgbClr val="164284"/>
                </a:solidFill>
              </a:rPr>
              <a:t>CO </a:t>
            </a:r>
            <a:r>
              <a:rPr lang="de-DE" altLang="de-DE" sz="3200" baseline="-25000" dirty="0">
                <a:solidFill>
                  <a:srgbClr val="164284"/>
                </a:solidFill>
              </a:rPr>
              <a:t>2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EE3BFB4-E509-4373-9B50-312D22B1DD84}"/>
              </a:ext>
            </a:extLst>
          </p:cNvPr>
          <p:cNvSpPr/>
          <p:nvPr/>
        </p:nvSpPr>
        <p:spPr bwMode="auto">
          <a:xfrm>
            <a:off x="582759" y="1556792"/>
            <a:ext cx="8332369" cy="38809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de-CH" sz="1800" dirty="0"/>
              <a:t>Lo sviluppo delle tendenze è la base per la conoscenza di sé</a:t>
            </a:r>
          </a:p>
          <a:p>
            <a:pPr marL="742950" lvl="1" indent="-285750" eaLnBrk="1" hangingPunct="1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CH" dirty="0"/>
              <a:t>Gli sviluppi nel tempo sono necessari per confrontare gli anni. Effetti come la crisi economica, la covida, il cattivo o buon tempo escursionistico giocano un ruolo importante.</a:t>
            </a:r>
          </a:p>
          <a:p>
            <a:pPr marL="742950" lvl="1" indent="-285750" eaLnBrk="1" hangingPunct="1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CH" dirty="0"/>
              <a:t>È necessario monitorare se le misure adottate hanno successo e se le emissioni sono effettivamente ridotte.</a:t>
            </a:r>
          </a:p>
          <a:p>
            <a:pPr marL="742950" lvl="1" indent="-285750" eaLnBrk="1" hangingPunct="1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CH" dirty="0"/>
              <a:t>È possibile dichiarare lo zero netto solo se le emissioni vengono comunicate in modo credibile e se si compensano le emissioni residue attraverso validi progetti di protezione del clima.  </a:t>
            </a:r>
          </a:p>
          <a:p>
            <a:pPr marL="285750" indent="-285750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de-CH" sz="1800" dirty="0"/>
              <a:t>Mantenere i costi bassi</a:t>
            </a:r>
          </a:p>
          <a:p>
            <a:pPr marL="742950" lvl="1" indent="-285750" eaLnBrk="1" hangingPunct="1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CH" dirty="0"/>
              <a:t>Se i dati necessari sono raccolti di norma in azienda, non è necessario ricorrere a consulenti esterni per redigere il </a:t>
            </a:r>
            <a:r>
              <a:rPr lang="de-CH" dirty="0"/>
              <a:t>bilancio </a:t>
            </a:r>
            <a:r>
              <a:rPr lang="de-CH" dirty="0"/>
              <a:t>CO .</a:t>
            </a:r>
            <a:r>
              <a:rPr lang="de-CH" baseline="-25000" dirty="0"/>
              <a:t>2</a:t>
            </a:r>
          </a:p>
          <a:p>
            <a:pPr marL="742950" lvl="1" indent="-285750" eaLnBrk="1" hangingPunct="1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CH" dirty="0"/>
              <a:t>I dati possono essere trasferiti a ECOSPEED Business una volta all'anno e valutati.</a:t>
            </a:r>
          </a:p>
          <a:p>
            <a:pPr marL="715963" lvl="1" indent="-266700" eaLnBrk="1" hangingPunct="1">
              <a:spcBef>
                <a:spcPts val="600"/>
              </a:spcBef>
            </a:pPr>
            <a:r>
              <a:rPr lang="de-CH" dirty="0">
                <a:sym typeface="Wingdings" panose="05000000000000000000" pitchFamily="2" charset="2"/>
              </a:rPr>
              <a:t>Costi annuali: 980.- CHF</a:t>
            </a:r>
            <a:endParaRPr lang="de-CH" dirty="0"/>
          </a:p>
          <a:p>
            <a:pPr marL="742950" lvl="1" indent="-285750" eaLnBrk="1" hangingPunct="1">
              <a:spcBef>
                <a:spcPts val="600"/>
              </a:spcBef>
              <a:buFont typeface="Symbol" panose="05050102010706020507" pitchFamily="18" charset="2"/>
              <a:buChar char="-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1903474"/>
      </p:ext>
    </p:extLst>
  </p:cSld>
  <p:clrMapOvr>
    <a:masterClrMapping/>
  </p:clrMapOvr>
</p:sld>
</file>

<file path=ppt/slides/slide141010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5"/>
          <p:cNvSpPr txBox="1">
            <a:spLocks noChangeArrowheads="1"/>
          </p:cNvSpPr>
          <p:nvPr/>
        </p:nvSpPr>
        <p:spPr bwMode="auto">
          <a:xfrm>
            <a:off x="3023641" y="2877661"/>
            <a:ext cx="374441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57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 eaLnBrk="1" hangingPunct="1">
              <a:spcBef>
                <a:spcPts val="300"/>
              </a:spcBef>
              <a:buClr>
                <a:srgbClr val="204284"/>
              </a:buClr>
              <a:defRPr/>
            </a:pPr>
            <a:r>
              <a:rPr lang="de-CH" altLang="de-DE" sz="1600" b="1" dirty="0">
                <a:solidFill>
                  <a:srgbClr val="4D50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ECOSPEED AG</a:t>
            </a:r>
          </a:p>
          <a:p>
            <a:pPr lvl="1" eaLnBrk="1" hangingPunct="1">
              <a:spcBef>
                <a:spcPts val="300"/>
              </a:spcBef>
              <a:buClr>
                <a:srgbClr val="204284"/>
              </a:buClr>
              <a:defRPr/>
            </a:pPr>
            <a:r>
              <a:rPr lang="de-CH" altLang="de-DE" sz="1600" b="1" dirty="0">
                <a:solidFill>
                  <a:srgbClr val="1642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Christoph Hartmann</a:t>
            </a:r>
          </a:p>
          <a:p>
            <a:pPr marL="0" lvl="1" indent="0" eaLnBrk="1" hangingPunct="1">
              <a:spcBef>
                <a:spcPts val="300"/>
              </a:spcBef>
              <a:buClr>
                <a:srgbClr val="204284"/>
              </a:buClr>
              <a:defRPr/>
            </a:pPr>
            <a:r>
              <a:rPr lang="de-CH" sz="1600" dirty="0">
                <a:solidFill>
                  <a:srgbClr val="4D50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Amministratore delegato / Ingegnere ambientale ETH</a:t>
            </a:r>
          </a:p>
          <a:p>
            <a:pPr marL="0" lvl="1" indent="0" eaLnBrk="1" hangingPunct="1">
              <a:spcBef>
                <a:spcPts val="300"/>
              </a:spcBef>
              <a:buClr>
                <a:srgbClr val="204284"/>
              </a:buClr>
              <a:defRPr/>
            </a:pPr>
            <a:r>
              <a:rPr lang="de-CH" sz="1600" dirty="0">
                <a:solidFill>
                  <a:srgbClr val="4D50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Tel: +41 44 388 95 01</a:t>
            </a:r>
          </a:p>
          <a:p>
            <a:pPr marL="0" lvl="1" indent="0" eaLnBrk="1" hangingPunct="1">
              <a:spcBef>
                <a:spcPts val="300"/>
              </a:spcBef>
              <a:buClr>
                <a:srgbClr val="204284"/>
              </a:buClr>
              <a:defRPr/>
            </a:pPr>
            <a:r>
              <a:rPr lang="de-CH" sz="1600" dirty="0">
                <a:solidFill>
                  <a:srgbClr val="4D50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hartmann@ecospeed.ch</a:t>
            </a:r>
          </a:p>
        </p:txBody>
      </p:sp>
      <p:pic>
        <p:nvPicPr>
          <p:cNvPr id="31750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276872"/>
            <a:ext cx="1908076" cy="2678906"/>
          </a:xfrm>
          <a:prstGeom prst="rect">
            <a:avLst/>
          </a:prstGeom>
          <a:noFill/>
          <a:ln>
            <a:noFill/>
          </a:ln>
          <a:effectLst>
            <a:outerShdw blurRad="228600" dist="127000" dir="2160000" algn="ctr" rotWithShape="0">
              <a:srgbClr val="000000">
                <a:alpha val="6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47700" y="0"/>
            <a:ext cx="84963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3200" dirty="0">
                <a:solidFill>
                  <a:srgbClr val="1642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Contatto</a:t>
            </a:r>
          </a:p>
        </p:txBody>
      </p:sp>
    </p:spTree>
    <p:extLst>
      <p:ext uri="{BB962C8B-B14F-4D97-AF65-F5344CB8AC3E}">
        <p14:creationId xmlns:p14="http://schemas.microsoft.com/office/powerpoint/2010/main" val="1602644944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3296CD-A63C-4D4F-AAD6-347B6E792551}"/>
              </a:ext>
            </a:extLst>
          </p:cNvPr>
          <p:cNvSpPr txBox="1"/>
          <p:nvPr/>
        </p:nvSpPr>
        <p:spPr>
          <a:xfrm>
            <a:off x="289301" y="2779889"/>
            <a:ext cx="622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noProof="1">
                <a:solidFill>
                  <a:srgbClr val="0F2B46"/>
                </a:solidFill>
                <a:latin typeface="Helvetica" pitchFamily="2" charset="0"/>
              </a:rPr>
              <a:t>Abbonati a DeepL Pro per poter modificare questa presentazione.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A699B-AA79-2E42-83E3-ACBDD53F87D8}"/>
              </a:ext>
            </a:extLst>
          </p:cNvPr>
          <p:cNvSpPr txBox="1"/>
          <p:nvPr/>
        </p:nvSpPr>
        <p:spPr>
          <a:xfrm>
            <a:off x="289301" y="3241554"/>
            <a:ext cx="488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noProof="1">
                <a:solidFill>
                  <a:srgbClr val="0F2B46"/>
                </a:solidFill>
                <a:latin typeface="Helvetica" pitchFamily="2" charset="0"/>
              </a:rPr>
              <a:t>Visita </a:t>
            </a:r>
            <a:r>
              <a:rPr lang="de-DE" noProof="1">
                <a:solidFill>
                  <a:srgbClr val="006494"/>
                </a:solidFill>
                <a:latin typeface="Helvetica" pitchFamily="2" charset="0"/>
                <a:hlinkClick r:id="Rc0f709eb0dcb4be2"/>
              </a:rPr>
              <a:t>www.DeepL.com/pro</a:t>
            </a:r>
            <a:r>
              <a:rPr lang="de-DE" noProof="1">
                <a:solidFill>
                  <a:srgbClr val="0F2B46"/>
                </a:solidFill>
                <a:latin typeface="Helvetica" pitchFamily="2" charset="0"/>
              </a:rPr>
              <a:t> per scoprirne di più.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65485-E747-EF46-84F2-5C5CB0F90C9B}"/>
              </a:ext>
            </a:extLst>
          </p:cNvPr>
          <p:cNvPicPr>
            <a:picLocks noChangeAspect="1"/>
          </p:cNvPicPr>
          <p:nvPr/>
        </p:nvPicPr>
        <p:blipFill>
          <a:blip r:embed="Rf4e16792f0ad4d93"/>
          <a:stretch>
            <a:fillRect/>
          </a:stretch>
        </p:blipFill>
        <p:spPr>
          <a:xfrm>
            <a:off x="400512" y="1215557"/>
            <a:ext cx="26162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64504"/>
      </p:ext>
    </p:extLst>
  </p:cSld>
  <p:clrMapOvr>
    <a:masterClrMapping/>
  </p:clrMapOvr>
</p:sld>
</file>

<file path=ppt/slides/slide166.xml><?xml version="1.0" encoding="utf-8"?>
<p:sld xmlns:a14="http://schemas.microsoft.com/office/drawing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t="14688" r="12237" b="-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4EC1C43C-5030-47AE-9F75-B8A899DAAEC2}"/>
              </a:ext>
            </a:extLst>
          </p:cNvPr>
          <p:cNvSpPr/>
          <p:nvPr/>
        </p:nvSpPr>
        <p:spPr bwMode="auto">
          <a:xfrm>
            <a:off x="398206" y="5589240"/>
            <a:ext cx="8347588" cy="936104"/>
          </a:xfrm>
          <a:prstGeom prst="round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800" b="0" i="0" u="none" strike="noStrike" cap="none" normalizeH="0" baseline="0" dirty="0">
                <a:ln>
                  <a:noFill/>
                </a:ln>
                <a:solidFill>
                  <a:srgbClr val="16428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kumimoji="0" lang="de-CH" sz="2800" b="0" i="0" u="none" strike="noStrike" cap="none" normalizeH="0" baseline="-25000" dirty="0">
                <a:ln>
                  <a:noFill/>
                </a:ln>
                <a:solidFill>
                  <a:srgbClr val="16428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de-CH" sz="2800" b="0" i="0" u="none" strike="noStrike" cap="none" normalizeH="0" baseline="0" dirty="0">
                <a:ln>
                  <a:noFill/>
                </a:ln>
                <a:solidFill>
                  <a:srgbClr val="16428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bilancio </a:t>
            </a:r>
            <a:r>
              <a:rPr lang="de-CH" sz="2800" dirty="0">
                <a:solidFill>
                  <a:srgbClr val="1642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Salecina</a:t>
            </a:r>
            <a:endParaRPr kumimoji="0" lang="de-CH" sz="2800" b="0" i="0" u="none" strike="noStrike" cap="none" normalizeH="0" baseline="0" dirty="0">
              <a:ln>
                <a:noFill/>
              </a:ln>
              <a:solidFill>
                <a:srgbClr val="16428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k 3">
            <a:extLst>
              <a:ext uri="{FF2B5EF4-FFF2-40B4-BE49-F238E27FC236}">
                <a16:creationId xmlns:a16="http://schemas.microsoft.com/office/drawing/2014/main" id="{5D914CCE-A27A-4CE6-BB16-0571142A7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805264"/>
            <a:ext cx="1656184" cy="53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33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647700" y="0"/>
            <a:ext cx="84963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 dirty="0">
                <a:solidFill>
                  <a:srgbClr val="164284"/>
                </a:solidFill>
              </a:rPr>
              <a:t>Metodologia </a:t>
            </a:r>
            <a:r>
              <a:rPr lang="de-DE" altLang="de-DE" sz="2000" dirty="0">
                <a:solidFill>
                  <a:srgbClr val="164284"/>
                </a:solidFill>
              </a:rPr>
              <a:t>(Protocollo GHG)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BE6CA6F-E549-4B41-8EA2-E06D68CEE0FF}"/>
              </a:ext>
            </a:extLst>
          </p:cNvPr>
          <p:cNvSpPr/>
          <p:nvPr/>
        </p:nvSpPr>
        <p:spPr bwMode="auto">
          <a:xfrm>
            <a:off x="539552" y="1916832"/>
            <a:ext cx="3817462" cy="3817462"/>
          </a:xfrm>
          <a:prstGeom prst="ellipse">
            <a:avLst/>
          </a:prstGeom>
          <a:solidFill>
            <a:srgbClr val="1B4284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algn="ctr"/>
            <a:endParaRPr lang="de-CH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5600FAB4-57C9-4E8C-A0FB-D673133C647D}"/>
              </a:ext>
            </a:extLst>
          </p:cNvPr>
          <p:cNvSpPr/>
          <p:nvPr/>
        </p:nvSpPr>
        <p:spPr bwMode="auto">
          <a:xfrm>
            <a:off x="1151948" y="2516082"/>
            <a:ext cx="2616072" cy="2616072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algn="ctr"/>
            <a:endParaRPr lang="de-CH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D2AC5D1B-4DD5-46DB-847E-A8B2F6CB10FB}"/>
              </a:ext>
            </a:extLst>
          </p:cNvPr>
          <p:cNvSpPr/>
          <p:nvPr/>
        </p:nvSpPr>
        <p:spPr bwMode="auto">
          <a:xfrm>
            <a:off x="1691680" y="3057753"/>
            <a:ext cx="1522745" cy="1545158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algn="ctr"/>
            <a:endParaRPr lang="de-CH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1A1E985-DAA5-4644-B82A-BAF82F54A200}"/>
              </a:ext>
            </a:extLst>
          </p:cNvPr>
          <p:cNvSpPr/>
          <p:nvPr/>
        </p:nvSpPr>
        <p:spPr bwMode="auto">
          <a:xfrm>
            <a:off x="1800211" y="2040042"/>
            <a:ext cx="1296144" cy="3990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de-DE" sz="1600" b="1" dirty="0" err="1">
                <a:solidFill>
                  <a:schemeClr val="bg1"/>
                </a:solidFill>
              </a:rPr>
              <a:t>Ambito </a:t>
            </a:r>
            <a:r>
              <a:rPr lang="de-DE" sz="1600" b="1" dirty="0">
                <a:solidFill>
                  <a:schemeClr val="bg1"/>
                </a:solidFill>
              </a:rPr>
              <a:t>3</a:t>
            </a:r>
            <a:endParaRPr lang="de-CH" sz="1600" b="1" dirty="0">
              <a:solidFill>
                <a:schemeClr val="bg1"/>
              </a:solidFill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ABE97305-3ADB-43CA-81CD-CA303DFF81AE}"/>
              </a:ext>
            </a:extLst>
          </p:cNvPr>
          <p:cNvSpPr/>
          <p:nvPr/>
        </p:nvSpPr>
        <p:spPr bwMode="auto">
          <a:xfrm>
            <a:off x="1811912" y="2602542"/>
            <a:ext cx="1296144" cy="3990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de-DE" sz="1600" b="1" dirty="0" err="1">
                <a:solidFill>
                  <a:schemeClr val="bg1"/>
                </a:solidFill>
              </a:rPr>
              <a:t>Ambito </a:t>
            </a:r>
            <a:r>
              <a:rPr lang="de-DE" sz="1600" b="1" dirty="0">
                <a:solidFill>
                  <a:schemeClr val="bg1"/>
                </a:solidFill>
              </a:rPr>
              <a:t>2</a:t>
            </a:r>
            <a:endParaRPr lang="de-CH" sz="1600" b="1" dirty="0">
              <a:solidFill>
                <a:schemeClr val="bg1"/>
              </a:solidFill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1717B443-952E-430F-8E3F-7D3B5675A6E8}"/>
              </a:ext>
            </a:extLst>
          </p:cNvPr>
          <p:cNvSpPr/>
          <p:nvPr/>
        </p:nvSpPr>
        <p:spPr bwMode="auto">
          <a:xfrm>
            <a:off x="1811912" y="3247677"/>
            <a:ext cx="1296144" cy="3990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de-DE" sz="1600" b="1" dirty="0" err="1">
                <a:solidFill>
                  <a:schemeClr val="bg1"/>
                </a:solidFill>
              </a:rPr>
              <a:t>Ambito </a:t>
            </a:r>
            <a:r>
              <a:rPr lang="de-DE" sz="1600" b="1" dirty="0">
                <a:solidFill>
                  <a:schemeClr val="bg1"/>
                </a:solidFill>
              </a:rPr>
              <a:t>1</a:t>
            </a:r>
            <a:endParaRPr lang="de-CH" sz="1600" b="1" dirty="0">
              <a:solidFill>
                <a:schemeClr val="bg1"/>
              </a:solidFill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AE342B8C-E013-4686-91EE-82A55C76BBDE}"/>
              </a:ext>
            </a:extLst>
          </p:cNvPr>
          <p:cNvSpPr/>
          <p:nvPr/>
        </p:nvSpPr>
        <p:spPr bwMode="auto">
          <a:xfrm>
            <a:off x="4899864" y="919052"/>
            <a:ext cx="3636732" cy="1394662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tabLst/>
            </a:pPr>
            <a:r>
              <a:rPr lang="de-DE" dirty="0"/>
              <a:t>Tiene conto di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56AB26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de-DE" dirty="0"/>
              <a:t>Edificio (riscaldamento)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56AB26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de-DE" dirty="0"/>
              <a:t>Cucina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tabLst/>
            </a:pPr>
            <a:r>
              <a:rPr lang="de-DE" dirty="0"/>
              <a:t>Non considerato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×"/>
              <a:tabLst/>
            </a:pPr>
            <a:r>
              <a:rPr lang="de-DE" dirty="0"/>
              <a:t>-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C6A46298-3062-466D-94B1-5B366FE5A74D}"/>
              </a:ext>
            </a:extLst>
          </p:cNvPr>
          <p:cNvSpPr/>
          <p:nvPr/>
        </p:nvSpPr>
        <p:spPr bwMode="auto">
          <a:xfrm>
            <a:off x="4895708" y="2504744"/>
            <a:ext cx="3636732" cy="114198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tabLst/>
            </a:pPr>
            <a:r>
              <a:rPr lang="de-DE" dirty="0"/>
              <a:t>Tiene conto di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56AB26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de-DE" dirty="0"/>
              <a:t>Consumo di energia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tabLst/>
            </a:pPr>
            <a:r>
              <a:rPr lang="de-DE" dirty="0"/>
              <a:t>Non considerato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×"/>
              <a:tabLst/>
            </a:pPr>
            <a:r>
              <a:rPr lang="de-DE" dirty="0"/>
              <a:t>-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984CCF3E-A7A3-4DDB-94F5-9B0637F976AC}"/>
              </a:ext>
            </a:extLst>
          </p:cNvPr>
          <p:cNvSpPr/>
          <p:nvPr/>
        </p:nvSpPr>
        <p:spPr bwMode="auto">
          <a:xfrm>
            <a:off x="4895708" y="3837754"/>
            <a:ext cx="3636732" cy="2831605"/>
          </a:xfrm>
          <a:prstGeom prst="rect">
            <a:avLst/>
          </a:prstGeom>
          <a:noFill/>
          <a:ln w="38100" cap="flat" cmpd="sng" algn="ctr">
            <a:solidFill>
              <a:srgbClr val="1B428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tabLst/>
            </a:pPr>
            <a:r>
              <a:rPr lang="de-CH" dirty="0"/>
              <a:t>Tiene conto di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56AB26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de-CH" dirty="0"/>
              <a:t>Operazione di acquisto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56AB26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de-CH" dirty="0"/>
              <a:t>Rifiuti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56AB26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de-CH" dirty="0"/>
              <a:t>Arrivo degli ospiti</a:t>
            </a:r>
            <a:br>
              <a:rPr lang="de-CH" dirty="0"/>
            </a:br>
            <a:r>
              <a:rPr lang="de-CH" dirty="0"/>
              <a:t>(mobilità indotta secondo la norma SIA 2039)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tabLst/>
            </a:pPr>
            <a:r>
              <a:rPr lang="de-CH" dirty="0"/>
              <a:t>Non considerato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×"/>
              <a:tabLst/>
            </a:pPr>
            <a:r>
              <a:rPr lang="de-CH" dirty="0"/>
              <a:t>Acquisto di beni strumentali (ad es. macchinari)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×"/>
              <a:tabLst/>
            </a:pPr>
            <a:r>
              <a:rPr lang="de-CH" dirty="0"/>
              <a:t>Trasporti / Logistica / Viaggi d'affari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×"/>
              <a:tabLst/>
            </a:pPr>
            <a:r>
              <a:rPr lang="de-CH" dirty="0"/>
              <a:t>Traffico pendolare Dipendenti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×"/>
              <a:tabLst/>
            </a:pPr>
            <a:r>
              <a:rPr lang="de-CH" dirty="0"/>
              <a:t>Investimenti (ad es. fondo pensione)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EE8979D-F278-4DC4-B240-4C9959466FF0}"/>
              </a:ext>
            </a:extLst>
          </p:cNvPr>
          <p:cNvCxnSpPr>
            <a:cxnSpLocks/>
            <a:stCxn id="33" idx="6"/>
            <a:endCxn id="37" idx="1"/>
          </p:cNvCxnSpPr>
          <p:nvPr/>
        </p:nvCxnSpPr>
        <p:spPr bwMode="auto">
          <a:xfrm flipV="1">
            <a:off x="3214425" y="1616383"/>
            <a:ext cx="1685439" cy="22139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40CB45F3-2CF5-4470-86AB-9DC7837EF70D}"/>
              </a:ext>
            </a:extLst>
          </p:cNvPr>
          <p:cNvCxnSpPr>
            <a:cxnSpLocks/>
            <a:stCxn id="22" idx="6"/>
            <a:endCxn id="38" idx="1"/>
          </p:cNvCxnSpPr>
          <p:nvPr/>
        </p:nvCxnSpPr>
        <p:spPr bwMode="auto">
          <a:xfrm flipV="1">
            <a:off x="3768020" y="3075734"/>
            <a:ext cx="1127688" cy="7483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4BEF1AD2-9992-47F5-8959-A69C0E445333}"/>
              </a:ext>
            </a:extLst>
          </p:cNvPr>
          <p:cNvCxnSpPr>
            <a:cxnSpLocks/>
            <a:endCxn id="39" idx="1"/>
          </p:cNvCxnSpPr>
          <p:nvPr/>
        </p:nvCxnSpPr>
        <p:spPr bwMode="auto">
          <a:xfrm>
            <a:off x="3673037" y="4542696"/>
            <a:ext cx="1222671" cy="7108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B4284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88485260"/>
      </p:ext>
    </p:extLst>
  </p:cSld>
  <p:clrMapOvr>
    <a:masterClrMapping/>
  </p:clrMapOvr>
</p:sld>
</file>

<file path=ppt/slides/slide31212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647700" y="0"/>
            <a:ext cx="84963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 dirty="0">
                <a:solidFill>
                  <a:srgbClr val="164284"/>
                </a:solidFill>
              </a:rPr>
              <a:t>Fonti di dati 2020 (IBEX 2021)</a:t>
            </a:r>
            <a:endParaRPr lang="de-DE" altLang="de-DE" sz="2000" dirty="0">
              <a:solidFill>
                <a:srgbClr val="164284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BE6CA6F-E549-4B41-8EA2-E06D68CEE0FF}"/>
              </a:ext>
            </a:extLst>
          </p:cNvPr>
          <p:cNvSpPr/>
          <p:nvPr/>
        </p:nvSpPr>
        <p:spPr bwMode="auto">
          <a:xfrm>
            <a:off x="539552" y="1916832"/>
            <a:ext cx="3817462" cy="3817462"/>
          </a:xfrm>
          <a:prstGeom prst="ellipse">
            <a:avLst/>
          </a:prstGeom>
          <a:solidFill>
            <a:srgbClr val="1B4284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algn="ctr"/>
            <a:endParaRPr lang="de-CH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5600FAB4-57C9-4E8C-A0FB-D673133C647D}"/>
              </a:ext>
            </a:extLst>
          </p:cNvPr>
          <p:cNvSpPr/>
          <p:nvPr/>
        </p:nvSpPr>
        <p:spPr bwMode="auto">
          <a:xfrm>
            <a:off x="1151948" y="2516082"/>
            <a:ext cx="2616072" cy="2616072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algn="ctr"/>
            <a:endParaRPr lang="de-CH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D2AC5D1B-4DD5-46DB-847E-A8B2F6CB10FB}"/>
              </a:ext>
            </a:extLst>
          </p:cNvPr>
          <p:cNvSpPr/>
          <p:nvPr/>
        </p:nvSpPr>
        <p:spPr bwMode="auto">
          <a:xfrm>
            <a:off x="1691680" y="3057753"/>
            <a:ext cx="1522745" cy="1545158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algn="ctr"/>
            <a:endParaRPr lang="de-CH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1A1E985-DAA5-4644-B82A-BAF82F54A200}"/>
              </a:ext>
            </a:extLst>
          </p:cNvPr>
          <p:cNvSpPr/>
          <p:nvPr/>
        </p:nvSpPr>
        <p:spPr bwMode="auto">
          <a:xfrm>
            <a:off x="1800211" y="2040042"/>
            <a:ext cx="1296144" cy="3990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de-DE" sz="1600" b="1" dirty="0" err="1">
                <a:solidFill>
                  <a:schemeClr val="bg1"/>
                </a:solidFill>
              </a:rPr>
              <a:t>Ambito </a:t>
            </a:r>
            <a:r>
              <a:rPr lang="de-DE" sz="1600" b="1" dirty="0">
                <a:solidFill>
                  <a:schemeClr val="bg1"/>
                </a:solidFill>
              </a:rPr>
              <a:t>3</a:t>
            </a:r>
            <a:endParaRPr lang="de-CH" sz="1600" b="1" dirty="0">
              <a:solidFill>
                <a:schemeClr val="bg1"/>
              </a:solidFill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ABE97305-3ADB-43CA-81CD-CA303DFF81AE}"/>
              </a:ext>
            </a:extLst>
          </p:cNvPr>
          <p:cNvSpPr/>
          <p:nvPr/>
        </p:nvSpPr>
        <p:spPr bwMode="auto">
          <a:xfrm>
            <a:off x="1811912" y="2602542"/>
            <a:ext cx="1296144" cy="3990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de-DE" sz="1600" b="1" dirty="0" err="1">
                <a:solidFill>
                  <a:schemeClr val="bg1"/>
                </a:solidFill>
              </a:rPr>
              <a:t>Ambito </a:t>
            </a:r>
            <a:r>
              <a:rPr lang="de-DE" sz="1600" b="1" dirty="0">
                <a:solidFill>
                  <a:schemeClr val="bg1"/>
                </a:solidFill>
              </a:rPr>
              <a:t>2</a:t>
            </a:r>
            <a:endParaRPr lang="de-CH" sz="1600" b="1" dirty="0">
              <a:solidFill>
                <a:schemeClr val="bg1"/>
              </a:solidFill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1717B443-952E-430F-8E3F-7D3B5675A6E8}"/>
              </a:ext>
            </a:extLst>
          </p:cNvPr>
          <p:cNvSpPr/>
          <p:nvPr/>
        </p:nvSpPr>
        <p:spPr bwMode="auto">
          <a:xfrm>
            <a:off x="1811912" y="3247677"/>
            <a:ext cx="1296144" cy="3990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de-DE" sz="1600" b="1" dirty="0" err="1">
                <a:solidFill>
                  <a:schemeClr val="bg1"/>
                </a:solidFill>
              </a:rPr>
              <a:t>Ambito </a:t>
            </a:r>
            <a:r>
              <a:rPr lang="de-DE" sz="1600" b="1" dirty="0">
                <a:solidFill>
                  <a:schemeClr val="bg1"/>
                </a:solidFill>
              </a:rPr>
              <a:t>1</a:t>
            </a:r>
            <a:endParaRPr lang="de-CH" sz="1600" b="1" dirty="0">
              <a:solidFill>
                <a:schemeClr val="bg1"/>
              </a:solidFill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AE342B8C-E013-4686-91EE-82A55C76BBDE}"/>
              </a:ext>
            </a:extLst>
          </p:cNvPr>
          <p:cNvSpPr/>
          <p:nvPr/>
        </p:nvSpPr>
        <p:spPr bwMode="auto">
          <a:xfrm>
            <a:off x="4741326" y="1267059"/>
            <a:ext cx="2477641" cy="1213964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tabLst/>
            </a:pPr>
            <a:endParaRPr lang="de-DE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C6A46298-3062-466D-94B1-5B366FE5A74D}"/>
              </a:ext>
            </a:extLst>
          </p:cNvPr>
          <p:cNvSpPr/>
          <p:nvPr/>
        </p:nvSpPr>
        <p:spPr bwMode="auto">
          <a:xfrm>
            <a:off x="4737170" y="2672053"/>
            <a:ext cx="2477641" cy="114198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tabLst/>
            </a:pPr>
            <a:endParaRPr lang="de-DE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984CCF3E-A7A3-4DDB-94F5-9B0637F976AC}"/>
              </a:ext>
            </a:extLst>
          </p:cNvPr>
          <p:cNvSpPr/>
          <p:nvPr/>
        </p:nvSpPr>
        <p:spPr bwMode="auto">
          <a:xfrm>
            <a:off x="4737170" y="4005064"/>
            <a:ext cx="2477641" cy="2384026"/>
          </a:xfrm>
          <a:prstGeom prst="rect">
            <a:avLst/>
          </a:prstGeom>
          <a:noFill/>
          <a:ln w="38100" cap="flat" cmpd="sng" algn="ctr">
            <a:solidFill>
              <a:srgbClr val="1B428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tabLst/>
            </a:pPr>
            <a:endParaRPr lang="de-DE" dirty="0"/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tabLst/>
            </a:pPr>
            <a:endParaRPr lang="de-DE" dirty="0"/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tabLst/>
            </a:pPr>
            <a:endParaRPr lang="de-DE" dirty="0"/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ü"/>
              <a:tabLst/>
            </a:pPr>
            <a:r>
              <a:rPr lang="de-DE" dirty="0"/>
              <a:t>Acquisto</a:t>
            </a:r>
            <a:br>
              <a:rPr lang="de-DE" dirty="0"/>
            </a:br>
            <a:r>
              <a:rPr lang="de-DE" sz="1100" dirty="0"/>
              <a:t>(Semadeni, commercio all'ingrosso biologico</a:t>
            </a:r>
            <a:r>
              <a:rPr lang="de-DE" sz="1100" dirty="0"/>
              <a:t>,</a:t>
            </a:r>
            <a:br>
              <a:rPr lang="de-DE" sz="1100" dirty="0"/>
            </a:br>
            <a:r>
              <a:rPr lang="de-DE" sz="1100" dirty="0"/>
              <a:t>Macelleria </a:t>
            </a:r>
            <a:r>
              <a:rPr lang="de-DE" sz="1100" dirty="0" err="1"/>
              <a:t>Chiesa</a:t>
            </a:r>
            <a:r>
              <a:rPr lang="de-DE" sz="1100" dirty="0"/>
              <a:t>, </a:t>
            </a:r>
            <a:r>
              <a:rPr lang="de-DE" sz="1100" dirty="0" err="1"/>
              <a:t>Latteria</a:t>
            </a:r>
            <a:r>
              <a:rPr lang="de-DE" sz="1100" dirty="0"/>
              <a:t>)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DE" dirty="0"/>
              <a:t>Traffico in arrivo</a:t>
            </a:r>
            <a:br>
              <a:rPr lang="de-DE" sz="1100" dirty="0"/>
            </a:br>
            <a:r>
              <a:rPr lang="de-DE" sz="1100" dirty="0"/>
              <a:t>(Registrazione del traffico di arrivo Salecina)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EE8979D-F278-4DC4-B240-4C9959466FF0}"/>
              </a:ext>
            </a:extLst>
          </p:cNvPr>
          <p:cNvCxnSpPr>
            <a:cxnSpLocks/>
            <a:stCxn id="33" idx="6"/>
            <a:endCxn id="37" idx="1"/>
          </p:cNvCxnSpPr>
          <p:nvPr/>
        </p:nvCxnSpPr>
        <p:spPr bwMode="auto">
          <a:xfrm flipV="1">
            <a:off x="3214425" y="1874041"/>
            <a:ext cx="1526901" cy="19562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40CB45F3-2CF5-4470-86AB-9DC7837EF70D}"/>
              </a:ext>
            </a:extLst>
          </p:cNvPr>
          <p:cNvCxnSpPr>
            <a:cxnSpLocks/>
            <a:stCxn id="22" idx="6"/>
            <a:endCxn id="38" idx="1"/>
          </p:cNvCxnSpPr>
          <p:nvPr/>
        </p:nvCxnSpPr>
        <p:spPr bwMode="auto">
          <a:xfrm flipV="1">
            <a:off x="3768020" y="3243043"/>
            <a:ext cx="969150" cy="5810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4BEF1AD2-9992-47F5-8959-A69C0E445333}"/>
              </a:ext>
            </a:extLst>
          </p:cNvPr>
          <p:cNvCxnSpPr>
            <a:cxnSpLocks/>
            <a:endCxn id="39" idx="1"/>
          </p:cNvCxnSpPr>
          <p:nvPr/>
        </p:nvCxnSpPr>
        <p:spPr bwMode="auto">
          <a:xfrm>
            <a:off x="3672447" y="4737915"/>
            <a:ext cx="1064723" cy="4591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B4284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1026" name="Picture 2" descr="ibex fairstay - Home | Facebook">
            <a:extLst>
              <a:ext uri="{FF2B5EF4-FFF2-40B4-BE49-F238E27FC236}">
                <a16:creationId xmlns:a16="http://schemas.microsoft.com/office/drawing/2014/main" id="{E5D3C8DB-4F32-4E16-9BD1-910F2EF6C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41" y="1378927"/>
            <a:ext cx="1027947" cy="102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bex fairstay - Home | Facebook">
            <a:extLst>
              <a:ext uri="{FF2B5EF4-FFF2-40B4-BE49-F238E27FC236}">
                <a16:creationId xmlns:a16="http://schemas.microsoft.com/office/drawing/2014/main" id="{18614EEC-E53C-4840-A613-F2A235B4C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41" y="2742654"/>
            <a:ext cx="1027947" cy="102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bex fairstay - Home | Facebook">
            <a:extLst>
              <a:ext uri="{FF2B5EF4-FFF2-40B4-BE49-F238E27FC236}">
                <a16:creationId xmlns:a16="http://schemas.microsoft.com/office/drawing/2014/main" id="{B909D2DC-11BA-4A35-AA1D-E9FE34F66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71" y="4098071"/>
            <a:ext cx="1027947" cy="102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Geschweifte Klammer rechts 56">
            <a:extLst>
              <a:ext uri="{FF2B5EF4-FFF2-40B4-BE49-F238E27FC236}">
                <a16:creationId xmlns:a16="http://schemas.microsoft.com/office/drawing/2014/main" id="{B8342C59-8FBB-4271-8EC6-0ACA225289D0}"/>
              </a:ext>
            </a:extLst>
          </p:cNvPr>
          <p:cNvSpPr/>
          <p:nvPr/>
        </p:nvSpPr>
        <p:spPr bwMode="auto">
          <a:xfrm>
            <a:off x="7286819" y="1267059"/>
            <a:ext cx="553969" cy="5122031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029C17C3-8554-4B1F-A136-176B4480AC75}"/>
              </a:ext>
            </a:extLst>
          </p:cNvPr>
          <p:cNvSpPr/>
          <p:nvPr/>
        </p:nvSpPr>
        <p:spPr bwMode="auto">
          <a:xfrm rot="16200000">
            <a:off x="5707667" y="3453991"/>
            <a:ext cx="5122031" cy="7200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C00000"/>
                </a:solidFill>
              </a:rPr>
              <a:t>2020 = Anno della Corona</a:t>
            </a:r>
          </a:p>
          <a:p>
            <a:r>
              <a:rPr lang="de-DE" sz="1600" dirty="0">
                <a:sym typeface="Wingdings" panose="05000000000000000000" pitchFamily="2" charset="2"/>
              </a:rPr>
              <a:t>I risultati per pernottamento sono rilevanti</a:t>
            </a:r>
            <a:br>
              <a:rPr lang="de-DE" sz="1600" dirty="0">
                <a:sym typeface="Wingdings" panose="05000000000000000000" pitchFamily="2" charset="2"/>
              </a:rPr>
            </a:br>
            <a:r>
              <a:rPr lang="de-DE" sz="1600" dirty="0">
                <a:sym typeface="Wingdings" panose="05000000000000000000" pitchFamily="2" charset="2"/>
              </a:rPr>
              <a:t>I risultati assoluti </a:t>
            </a:r>
            <a:r>
              <a:rPr lang="de-DE" sz="1600" u="sng" dirty="0">
                <a:sym typeface="Wingdings" panose="05000000000000000000" pitchFamily="2" charset="2"/>
              </a:rPr>
              <a:t>non sono </a:t>
            </a:r>
            <a:r>
              <a:rPr lang="de-DE" sz="1600" dirty="0">
                <a:sym typeface="Wingdings" panose="05000000000000000000" pitchFamily="2" charset="2"/>
              </a:rPr>
              <a:t>rappresentativi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2231281656"/>
      </p:ext>
    </p:extLst>
  </p:cSld>
  <p:clrMapOvr>
    <a:masterClrMapping/>
  </p:clrMapOvr>
</p:sld>
</file>

<file path=ppt/slides/slide499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71500" y="0"/>
            <a:ext cx="85725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3200" dirty="0">
              <a:solidFill>
                <a:srgbClr val="204284"/>
              </a:solidFill>
              <a:cs typeface="Arial" panose="020B0604020202020204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647700" y="0"/>
            <a:ext cx="84963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 dirty="0">
                <a:solidFill>
                  <a:srgbClr val="164284"/>
                </a:solidFill>
              </a:rPr>
              <a:t>Emissioni totali di </a:t>
            </a:r>
            <a:r>
              <a:rPr lang="de-DE" altLang="de-DE" sz="3200" dirty="0">
                <a:solidFill>
                  <a:srgbClr val="164284"/>
                </a:solidFill>
              </a:rPr>
              <a:t>CO</a:t>
            </a:r>
            <a:r>
              <a:rPr lang="de-DE" altLang="de-DE" sz="3200" baseline="-25000" dirty="0">
                <a:solidFill>
                  <a:srgbClr val="164284"/>
                </a:solidFill>
              </a:rPr>
              <a:t>2</a:t>
            </a:r>
            <a:r>
              <a:rPr lang="de-DE" altLang="de-DE" sz="3200" dirty="0">
                <a:solidFill>
                  <a:srgbClr val="164284"/>
                </a:solidFill>
              </a:rPr>
              <a:t> [tonnellate]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929E9AE-0400-44C5-9752-A9BD1EA8C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412776"/>
            <a:ext cx="6638012" cy="5139692"/>
          </a:xfrm>
          <a:prstGeom prst="rect">
            <a:avLst/>
          </a:prstGeom>
        </p:spPr>
      </p:pic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2702E313-CA9F-4DE5-857B-7D3FAE8EB21E}"/>
              </a:ext>
            </a:extLst>
          </p:cNvPr>
          <p:cNvSpPr/>
          <p:nvPr/>
        </p:nvSpPr>
        <p:spPr bwMode="auto">
          <a:xfrm>
            <a:off x="6751682" y="2786462"/>
            <a:ext cx="636011" cy="440199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rgbClr val="56AB26"/>
                </a:solidFill>
                <a:effectLst/>
                <a:latin typeface="Arial" charset="0"/>
              </a:rPr>
              <a:t>1%</a:t>
            </a:r>
            <a:endParaRPr kumimoji="0" lang="de-CH" sz="1200" b="0" i="0" u="none" strike="noStrike" cap="none" normalizeH="0" baseline="0" dirty="0">
              <a:ln>
                <a:noFill/>
              </a:ln>
              <a:solidFill>
                <a:srgbClr val="56AB26"/>
              </a:solidFill>
              <a:effectLst/>
              <a:latin typeface="Arial" charset="0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D8D86BB0-D365-45E8-9799-F473B151236F}"/>
              </a:ext>
            </a:extLst>
          </p:cNvPr>
          <p:cNvSpPr/>
          <p:nvPr/>
        </p:nvSpPr>
        <p:spPr bwMode="auto">
          <a:xfrm>
            <a:off x="6074390" y="2786462"/>
            <a:ext cx="636011" cy="440199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1%</a:t>
            </a:r>
            <a:endParaRPr kumimoji="0" lang="de-CH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135D7F-390E-4F5E-BE97-F53B3CDBAC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4" r="21879"/>
          <a:stretch/>
        </p:blipFill>
        <p:spPr>
          <a:xfrm>
            <a:off x="5472236" y="3186372"/>
            <a:ext cx="2592749" cy="2457116"/>
          </a:xfrm>
          <a:prstGeom prst="rect">
            <a:avLst/>
          </a:prstGeom>
        </p:spPr>
      </p:pic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1A37B513-E88F-492F-9104-29FF681B521E}"/>
              </a:ext>
            </a:extLst>
          </p:cNvPr>
          <p:cNvSpPr/>
          <p:nvPr/>
        </p:nvSpPr>
        <p:spPr bwMode="auto">
          <a:xfrm>
            <a:off x="7896057" y="4050468"/>
            <a:ext cx="636011" cy="440199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rgbClr val="0070C0"/>
                </a:solidFill>
              </a:rPr>
              <a:t>42%</a:t>
            </a:r>
            <a:endParaRPr kumimoji="0" lang="de-CH" sz="12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C3DD626B-9746-4433-8B9B-37992A81D7F7}"/>
              </a:ext>
            </a:extLst>
          </p:cNvPr>
          <p:cNvSpPr/>
          <p:nvPr/>
        </p:nvSpPr>
        <p:spPr bwMode="auto">
          <a:xfrm>
            <a:off x="4968180" y="4194830"/>
            <a:ext cx="636011" cy="440199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rPr>
              <a:t>56%</a:t>
            </a:r>
            <a:endParaRPr kumimoji="0" lang="de-CH" sz="12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93DA6BC-8E83-4674-B5B2-F0187047C78C}"/>
              </a:ext>
            </a:extLst>
          </p:cNvPr>
          <p:cNvSpPr/>
          <p:nvPr/>
        </p:nvSpPr>
        <p:spPr bwMode="auto">
          <a:xfrm>
            <a:off x="4422443" y="5819133"/>
            <a:ext cx="4752527" cy="8592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de-DE" sz="1200" dirty="0">
                <a:sym typeface="Wingdings" panose="05000000000000000000" pitchFamily="2" charset="2"/>
              </a:rPr>
              <a:t>Se si tenesse conto anche del traffico di ritorno degli ospiti, il bilancio del traffico sarebbe doppio. In conformità alla norma SIA 2039, tuttavia, ECOSPEED raccomanda di non farlo.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657167924"/>
      </p:ext>
    </p:extLst>
  </p:cSld>
  <p:clrMapOvr>
    <a:masterClrMapping/>
  </p:clrMapOvr>
</p:sld>
</file>

<file path=ppt/slides/slide577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71500" y="0"/>
            <a:ext cx="85725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3200" dirty="0">
              <a:solidFill>
                <a:srgbClr val="204284"/>
              </a:solidFill>
              <a:cs typeface="Arial" panose="020B0604020202020204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647700" y="0"/>
            <a:ext cx="84963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 dirty="0">
                <a:solidFill>
                  <a:srgbClr val="164284"/>
                </a:solidFill>
              </a:rPr>
              <a:t>Emissioni totali di </a:t>
            </a:r>
            <a:r>
              <a:rPr lang="de-DE" altLang="de-DE" sz="3200" dirty="0">
                <a:solidFill>
                  <a:srgbClr val="164284"/>
                </a:solidFill>
              </a:rPr>
              <a:t>CO</a:t>
            </a:r>
            <a:r>
              <a:rPr lang="de-DE" altLang="de-DE" sz="3200" baseline="-25000" dirty="0">
                <a:solidFill>
                  <a:srgbClr val="164284"/>
                </a:solidFill>
              </a:rPr>
              <a:t>2</a:t>
            </a:r>
            <a:r>
              <a:rPr lang="de-DE" altLang="de-DE" sz="3200" dirty="0">
                <a:solidFill>
                  <a:srgbClr val="164284"/>
                </a:solidFill>
              </a:rPr>
              <a:t> [tonnellate]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2702E313-CA9F-4DE5-857B-7D3FAE8EB21E}"/>
              </a:ext>
            </a:extLst>
          </p:cNvPr>
          <p:cNvSpPr/>
          <p:nvPr/>
        </p:nvSpPr>
        <p:spPr bwMode="auto">
          <a:xfrm>
            <a:off x="6751682" y="2786462"/>
            <a:ext cx="636011" cy="440199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rgbClr val="56AB26"/>
                </a:solidFill>
                <a:effectLst/>
                <a:latin typeface="Arial" charset="0"/>
              </a:rPr>
              <a:t>1%</a:t>
            </a:r>
            <a:endParaRPr kumimoji="0" lang="de-CH" sz="1200" b="0" i="0" u="none" strike="noStrike" cap="none" normalizeH="0" baseline="0" dirty="0">
              <a:ln>
                <a:noFill/>
              </a:ln>
              <a:solidFill>
                <a:srgbClr val="56AB26"/>
              </a:solidFill>
              <a:effectLst/>
              <a:latin typeface="Arial" charset="0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D8D86BB0-D365-45E8-9799-F473B151236F}"/>
              </a:ext>
            </a:extLst>
          </p:cNvPr>
          <p:cNvSpPr/>
          <p:nvPr/>
        </p:nvSpPr>
        <p:spPr bwMode="auto">
          <a:xfrm>
            <a:off x="6074390" y="2786462"/>
            <a:ext cx="636011" cy="440199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1%</a:t>
            </a:r>
            <a:endParaRPr kumimoji="0" lang="de-CH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1A37B513-E88F-492F-9104-29FF681B521E}"/>
              </a:ext>
            </a:extLst>
          </p:cNvPr>
          <p:cNvSpPr/>
          <p:nvPr/>
        </p:nvSpPr>
        <p:spPr bwMode="auto">
          <a:xfrm>
            <a:off x="7896057" y="4050468"/>
            <a:ext cx="636011" cy="440199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rgbClr val="0070C0"/>
                </a:solidFill>
              </a:rPr>
              <a:t>42%</a:t>
            </a:r>
            <a:endParaRPr kumimoji="0" lang="de-CH" sz="12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C3DD626B-9746-4433-8B9B-37992A81D7F7}"/>
              </a:ext>
            </a:extLst>
          </p:cNvPr>
          <p:cNvSpPr/>
          <p:nvPr/>
        </p:nvSpPr>
        <p:spPr bwMode="auto">
          <a:xfrm>
            <a:off x="4968180" y="4194830"/>
            <a:ext cx="636011" cy="440199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rPr>
              <a:t>56%</a:t>
            </a:r>
            <a:endParaRPr kumimoji="0" lang="de-CH" sz="12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93DA6BC-8E83-4674-B5B2-F0187047C78C}"/>
              </a:ext>
            </a:extLst>
          </p:cNvPr>
          <p:cNvSpPr/>
          <p:nvPr/>
        </p:nvSpPr>
        <p:spPr bwMode="auto">
          <a:xfrm>
            <a:off x="4422443" y="5819133"/>
            <a:ext cx="4752527" cy="8592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de-DE" sz="1200" dirty="0">
                <a:sym typeface="Wingdings" panose="05000000000000000000" pitchFamily="2" charset="2"/>
              </a:rPr>
              <a:t>Se si tenesse conto anche del traffico di ritorno degli ospiti, il bilancio del traffico sarebbe doppio. In conformità alla norma SIA 2039, tuttavia, ECOSPEED raccomanda di non farlo.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4242206891"/>
      </p:ext>
    </p:extLst>
  </p:cSld>
  <p:clrMapOvr>
    <a:masterClrMapping/>
  </p:clrMapOvr>
</p:sld>
</file>

<file path=ppt/slides/slide644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71500" y="0"/>
            <a:ext cx="85725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3200" dirty="0">
              <a:solidFill>
                <a:srgbClr val="204284"/>
              </a:solidFill>
              <a:cs typeface="Arial" panose="020B0604020202020204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647700" y="0"/>
            <a:ext cx="84963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 dirty="0">
                <a:solidFill>
                  <a:srgbClr val="164284"/>
                </a:solidFill>
              </a:rPr>
              <a:t>Risultato edificio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E1D1124-149E-4F5A-B6B2-7D362B9FC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77938"/>
            <a:ext cx="5832648" cy="527491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C0CAF98-90C7-4489-A8F2-5C71E5742B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r="24800"/>
          <a:stretch/>
        </p:blipFill>
        <p:spPr>
          <a:xfrm>
            <a:off x="5004048" y="3212976"/>
            <a:ext cx="2592288" cy="2692511"/>
          </a:xfrm>
          <a:prstGeom prst="rect">
            <a:avLst/>
          </a:prstGeom>
        </p:spPr>
      </p:pic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0EE62640-6CAE-4F0A-AECB-81DE04D89573}"/>
              </a:ext>
            </a:extLst>
          </p:cNvPr>
          <p:cNvSpPr/>
          <p:nvPr/>
        </p:nvSpPr>
        <p:spPr bwMode="auto">
          <a:xfrm>
            <a:off x="4368037" y="4437112"/>
            <a:ext cx="636011" cy="440199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rgbClr val="FFC000"/>
                </a:solidFill>
              </a:rPr>
              <a:t>62%</a:t>
            </a:r>
            <a:endParaRPr kumimoji="0" lang="de-CH" sz="12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D98AB2C6-7443-4784-940C-C8DC603C6CC7}"/>
              </a:ext>
            </a:extLst>
          </p:cNvPr>
          <p:cNvSpPr/>
          <p:nvPr/>
        </p:nvSpPr>
        <p:spPr bwMode="auto">
          <a:xfrm>
            <a:off x="7663879" y="4339131"/>
            <a:ext cx="636011" cy="440199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rgbClr val="56AB26"/>
                </a:solidFill>
              </a:rPr>
              <a:t>38%</a:t>
            </a:r>
            <a:endParaRPr kumimoji="0" lang="de-CH" sz="1200" b="0" i="0" u="none" strike="noStrike" cap="none" normalizeH="0" baseline="0" dirty="0">
              <a:ln>
                <a:noFill/>
              </a:ln>
              <a:solidFill>
                <a:srgbClr val="56AB2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27055"/>
      </p:ext>
    </p:extLst>
  </p:cSld>
  <p:clrMapOvr>
    <a:masterClrMapping/>
  </p:clrMapOvr>
</p:sld>
</file>

<file path=ppt/slides/slide71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3508F68-D5CE-48B4-9B2D-B4B0486E1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083120"/>
            <a:ext cx="5976664" cy="5331456"/>
          </a:xfrm>
          <a:prstGeom prst="rect">
            <a:avLst/>
          </a:prstGeom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71500" y="0"/>
            <a:ext cx="85725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3200" dirty="0">
              <a:solidFill>
                <a:srgbClr val="204284"/>
              </a:solidFill>
              <a:cs typeface="Arial" panose="020B0604020202020204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647700" y="0"/>
            <a:ext cx="84963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 dirty="0">
                <a:solidFill>
                  <a:srgbClr val="164284"/>
                </a:solidFill>
              </a:rPr>
              <a:t>Risultato traffico in arrivo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24C9BC0-C023-4AD6-917D-C624D894BE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24013"/>
          <a:stretch/>
        </p:blipFill>
        <p:spPr>
          <a:xfrm>
            <a:off x="4932040" y="2852936"/>
            <a:ext cx="2520280" cy="2577446"/>
          </a:xfrm>
          <a:prstGeom prst="rect">
            <a:avLst/>
          </a:prstGeom>
        </p:spPr>
      </p:pic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7473362E-7946-4584-9DBC-3A246D133D55}"/>
              </a:ext>
            </a:extLst>
          </p:cNvPr>
          <p:cNvSpPr/>
          <p:nvPr/>
        </p:nvSpPr>
        <p:spPr bwMode="auto">
          <a:xfrm>
            <a:off x="4241201" y="3789040"/>
            <a:ext cx="636011" cy="440199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rPr>
              <a:t>71%</a:t>
            </a:r>
            <a:endParaRPr kumimoji="0" lang="de-CH" sz="12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88ACFEAC-C36B-49BC-967D-3C0CA9FB65CC}"/>
              </a:ext>
            </a:extLst>
          </p:cNvPr>
          <p:cNvSpPr/>
          <p:nvPr/>
        </p:nvSpPr>
        <p:spPr bwMode="auto">
          <a:xfrm>
            <a:off x="7374116" y="3429000"/>
            <a:ext cx="636011" cy="440199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rgbClr val="996600"/>
                </a:solidFill>
                <a:effectLst/>
                <a:latin typeface="Arial" charset="0"/>
              </a:rPr>
              <a:t>29%</a:t>
            </a:r>
            <a:endParaRPr kumimoji="0" lang="de-CH" sz="1200" b="0" i="0" u="none" strike="noStrike" cap="none" normalizeH="0" baseline="0" dirty="0">
              <a:ln>
                <a:noFill/>
              </a:ln>
              <a:solidFill>
                <a:srgbClr val="9966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2618"/>
      </p:ext>
    </p:extLst>
  </p:cSld>
  <p:clrMapOvr>
    <a:masterClrMapping/>
  </p:clrMapOvr>
</p:sld>
</file>

<file path=ppt/slides/slide81313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71500" y="0"/>
            <a:ext cx="85725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3200" dirty="0">
              <a:solidFill>
                <a:srgbClr val="204284"/>
              </a:solidFill>
              <a:cs typeface="Arial" panose="020B0604020202020204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647700" y="0"/>
            <a:ext cx="84963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 dirty="0">
                <a:solidFill>
                  <a:srgbClr val="164284"/>
                </a:solidFill>
              </a:rPr>
              <a:t>Risultato Acquisti e rifiuti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A12552-B396-49C9-8AD6-115C81CAD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21" y="1386092"/>
            <a:ext cx="5778703" cy="5172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9876401-70BD-44E7-8F1D-8C9F6DC977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r="24800"/>
          <a:stretch/>
        </p:blipFill>
        <p:spPr>
          <a:xfrm>
            <a:off x="6156176" y="2564904"/>
            <a:ext cx="2504394" cy="2601219"/>
          </a:xfrm>
          <a:prstGeom prst="rect">
            <a:avLst/>
          </a:prstGeom>
        </p:spPr>
      </p:pic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14489C9D-10B9-4F74-8FAD-DED42A2A318B}"/>
              </a:ext>
            </a:extLst>
          </p:cNvPr>
          <p:cNvSpPr/>
          <p:nvPr/>
        </p:nvSpPr>
        <p:spPr bwMode="auto">
          <a:xfrm>
            <a:off x="5838170" y="2708920"/>
            <a:ext cx="636011" cy="440199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rgbClr val="56AB26"/>
                </a:solidFill>
              </a:rPr>
              <a:t>Formaggio 28%</a:t>
            </a:r>
            <a:endParaRPr kumimoji="0" lang="de-CH" sz="1200" b="0" i="0" u="none" strike="noStrike" cap="none" normalizeH="0" baseline="0" dirty="0">
              <a:ln>
                <a:noFill/>
              </a:ln>
              <a:solidFill>
                <a:srgbClr val="56AB26"/>
              </a:solidFill>
              <a:effectLst/>
              <a:latin typeface="Arial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8B209A86-A3EE-4F7E-ABF9-48184223ABA5}"/>
              </a:ext>
            </a:extLst>
          </p:cNvPr>
          <p:cNvSpPr/>
          <p:nvPr/>
        </p:nvSpPr>
        <p:spPr bwMode="auto">
          <a:xfrm>
            <a:off x="5652120" y="4640227"/>
            <a:ext cx="822061" cy="440199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rgbClr val="56AB26"/>
                </a:solidFill>
                <a:effectLst/>
                <a:latin typeface="Arial" charset="0"/>
              </a:rPr>
              <a:t>Yogurt 19%</a:t>
            </a:r>
            <a:endParaRPr kumimoji="0" lang="de-CH" sz="1200" b="0" i="0" u="none" strike="noStrike" cap="none" normalizeH="0" baseline="0" dirty="0">
              <a:ln>
                <a:noFill/>
              </a:ln>
              <a:solidFill>
                <a:srgbClr val="56AB26"/>
              </a:solidFill>
              <a:effectLst/>
              <a:latin typeface="Arial" charset="0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17F9BE8E-E8DF-40C6-9200-85C0D5E5FA9B}"/>
              </a:ext>
            </a:extLst>
          </p:cNvPr>
          <p:cNvSpPr/>
          <p:nvPr/>
        </p:nvSpPr>
        <p:spPr bwMode="auto">
          <a:xfrm>
            <a:off x="7884368" y="5041398"/>
            <a:ext cx="636011" cy="440199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rgbClr val="56AB26"/>
                </a:solidFill>
                <a:effectLst/>
                <a:latin typeface="Arial" charset="0"/>
              </a:rPr>
              <a:t>Latte 19%</a:t>
            </a:r>
            <a:endParaRPr kumimoji="0" lang="de-CH" sz="1200" b="0" i="0" u="none" strike="noStrike" cap="none" normalizeH="0" baseline="0" dirty="0">
              <a:ln>
                <a:noFill/>
              </a:ln>
              <a:solidFill>
                <a:srgbClr val="56AB2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94500"/>
      </p:ext>
    </p:extLst>
  </p:cSld>
  <p:clrMapOvr>
    <a:masterClrMapping/>
  </p:clrMapOvr>
</p:sld>
</file>

<file path=ppt/slides/slide91111.xml><?xml version="1.0" encoding="utf-8"?>
<p:sld xmlns:a14="http://schemas.microsoft.com/office/drawing/2010/main" xmlns:a16="http://schemas.microsoft.com/office/drawing/2014/main" xmlns:ahyp="http://schemas.microsoft.com/office/drawing/2018/hyperlinkcolor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71500" y="0"/>
            <a:ext cx="85725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3200" dirty="0">
              <a:solidFill>
                <a:srgbClr val="204284"/>
              </a:solidFill>
              <a:cs typeface="Arial" panose="020B0604020202020204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647700" y="0"/>
            <a:ext cx="84963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 dirty="0">
                <a:solidFill>
                  <a:srgbClr val="164284"/>
                </a:solidFill>
              </a:rPr>
              <a:t>Confronta CO</a:t>
            </a:r>
            <a:r>
              <a:rPr lang="de-DE" altLang="de-DE" sz="3200" baseline="-25000" dirty="0">
                <a:solidFill>
                  <a:srgbClr val="164284"/>
                </a:solidFill>
              </a:rPr>
              <a:t>2</a:t>
            </a:r>
            <a:r>
              <a:rPr lang="de-DE" altLang="de-DE" sz="3200" dirty="0">
                <a:solidFill>
                  <a:srgbClr val="164284"/>
                </a:solidFill>
              </a:rPr>
              <a:t> per pernottamento</a:t>
            </a:r>
            <a:endParaRPr lang="de-DE" altLang="de-DE" sz="2000" dirty="0">
              <a:solidFill>
                <a:srgbClr val="164284"/>
              </a:solidFill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44C328D-B29F-490B-A3F4-0A378D52A474}"/>
              </a:ext>
            </a:extLst>
          </p:cNvPr>
          <p:cNvCxnSpPr>
            <a:cxnSpLocks/>
          </p:cNvCxnSpPr>
          <p:nvPr/>
        </p:nvCxnSpPr>
        <p:spPr bwMode="auto">
          <a:xfrm flipH="1">
            <a:off x="2483766" y="5877272"/>
            <a:ext cx="5688632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0D79244F-6567-4059-A3E4-E49F340574BF}"/>
              </a:ext>
            </a:extLst>
          </p:cNvPr>
          <p:cNvSpPr/>
          <p:nvPr/>
        </p:nvSpPr>
        <p:spPr bwMode="auto">
          <a:xfrm>
            <a:off x="8277306" y="5714454"/>
            <a:ext cx="866692" cy="325636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kg di CO</a:t>
            </a:r>
            <a:r>
              <a:rPr lang="de-DE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B24AF4FF-02B6-4E33-8C11-9DBC5E1EC6AC}"/>
              </a:ext>
            </a:extLst>
          </p:cNvPr>
          <p:cNvSpPr/>
          <p:nvPr/>
        </p:nvSpPr>
        <p:spPr bwMode="auto">
          <a:xfrm>
            <a:off x="1" y="1557082"/>
            <a:ext cx="2483766" cy="293072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stelle, Grecia con volo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243E2F2A-D4E4-44D3-9217-1F0E2AE9ED0D}"/>
              </a:ext>
            </a:extLst>
          </p:cNvPr>
          <p:cNvSpPr/>
          <p:nvPr/>
        </p:nvSpPr>
        <p:spPr bwMode="auto">
          <a:xfrm>
            <a:off x="1" y="2297068"/>
            <a:ext cx="2483766" cy="293072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stelle, Scuol con treno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D06FF29-0BC2-4EE8-B126-8B75864CADD4}"/>
              </a:ext>
            </a:extLst>
          </p:cNvPr>
          <p:cNvSpPr/>
          <p:nvPr/>
        </p:nvSpPr>
        <p:spPr bwMode="auto">
          <a:xfrm>
            <a:off x="3" y="4393355"/>
            <a:ext cx="2483766" cy="293072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 err="1">
                <a:solidFill>
                  <a:srgbClr val="00ADEE"/>
                </a:solidFill>
              </a:rPr>
              <a:t>Salecina </a:t>
            </a:r>
            <a:r>
              <a:rPr lang="de-DE" sz="1200" dirty="0">
                <a:solidFill>
                  <a:srgbClr val="00ADEE"/>
                </a:solidFill>
              </a:rPr>
              <a:t>2020 (</a:t>
            </a:r>
            <a:r>
              <a:rPr lang="de-DE" sz="1200" dirty="0" err="1">
                <a:solidFill>
                  <a:srgbClr val="00ADEE"/>
                </a:solidFill>
              </a:rPr>
              <a:t>anno Covid</a:t>
            </a:r>
            <a:r>
              <a:rPr lang="de-DE" sz="1200" dirty="0">
                <a:solidFill>
                  <a:srgbClr val="00ADEE"/>
                </a:solidFill>
              </a:rPr>
              <a:t>)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rgbClr val="00ADEE"/>
              </a:solidFill>
              <a:effectLst/>
              <a:latin typeface="Arial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053D1AA3-1AEB-42D6-AA0F-4BD48248BBC5}"/>
              </a:ext>
            </a:extLst>
          </p:cNvPr>
          <p:cNvSpPr/>
          <p:nvPr/>
        </p:nvSpPr>
        <p:spPr bwMode="auto">
          <a:xfrm>
            <a:off x="5" y="3703738"/>
            <a:ext cx="2483766" cy="293072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Ostello della gioventù convenzionale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60AFDF4F-8881-40CF-8B9D-8ADE453DA96F}"/>
              </a:ext>
            </a:extLst>
          </p:cNvPr>
          <p:cNvSpPr/>
          <p:nvPr/>
        </p:nvSpPr>
        <p:spPr bwMode="auto">
          <a:xfrm>
            <a:off x="1" y="5045075"/>
            <a:ext cx="2483766" cy="293072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Ostello della gioventù sostenibile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628E341-F730-4515-8B96-58648BE975BF}"/>
              </a:ext>
            </a:extLst>
          </p:cNvPr>
          <p:cNvSpPr/>
          <p:nvPr/>
        </p:nvSpPr>
        <p:spPr bwMode="auto">
          <a:xfrm>
            <a:off x="2483766" y="1557082"/>
            <a:ext cx="5688629" cy="28186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BEA8D9D-5B9F-4078-ABD5-0E897A02A7D2}"/>
              </a:ext>
            </a:extLst>
          </p:cNvPr>
          <p:cNvSpPr/>
          <p:nvPr/>
        </p:nvSpPr>
        <p:spPr bwMode="auto">
          <a:xfrm rot="2268142">
            <a:off x="6820507" y="1363993"/>
            <a:ext cx="144013" cy="6480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99439029-A676-4FD9-8134-3EDDDE44D439}"/>
              </a:ext>
            </a:extLst>
          </p:cNvPr>
          <p:cNvSpPr/>
          <p:nvPr/>
        </p:nvSpPr>
        <p:spPr bwMode="auto">
          <a:xfrm>
            <a:off x="8241593" y="1535884"/>
            <a:ext cx="656460" cy="293072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300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658BE29-D31F-4460-BF8F-1A972C436D02}"/>
              </a:ext>
            </a:extLst>
          </p:cNvPr>
          <p:cNvSpPr/>
          <p:nvPr/>
        </p:nvSpPr>
        <p:spPr bwMode="auto">
          <a:xfrm>
            <a:off x="2483765" y="2308307"/>
            <a:ext cx="3240357" cy="281834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ABD67891-665E-4528-B861-483633AE4759}"/>
              </a:ext>
            </a:extLst>
          </p:cNvPr>
          <p:cNvCxnSpPr/>
          <p:nvPr/>
        </p:nvCxnSpPr>
        <p:spPr bwMode="auto">
          <a:xfrm>
            <a:off x="3563886" y="5714454"/>
            <a:ext cx="0" cy="32563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F025091D-1E57-4461-B011-A002117BBAF3}"/>
              </a:ext>
            </a:extLst>
          </p:cNvPr>
          <p:cNvCxnSpPr/>
          <p:nvPr/>
        </p:nvCxnSpPr>
        <p:spPr bwMode="auto">
          <a:xfrm>
            <a:off x="4644006" y="5714454"/>
            <a:ext cx="0" cy="32563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9E4F1B5F-38C5-4467-872C-F0BBEC623590}"/>
              </a:ext>
            </a:extLst>
          </p:cNvPr>
          <p:cNvCxnSpPr/>
          <p:nvPr/>
        </p:nvCxnSpPr>
        <p:spPr bwMode="auto">
          <a:xfrm>
            <a:off x="5724126" y="5714454"/>
            <a:ext cx="0" cy="32563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1E35654F-338B-4366-B583-2146F39CFC5D}"/>
              </a:ext>
            </a:extLst>
          </p:cNvPr>
          <p:cNvCxnSpPr/>
          <p:nvPr/>
        </p:nvCxnSpPr>
        <p:spPr bwMode="auto">
          <a:xfrm>
            <a:off x="6804246" y="5714454"/>
            <a:ext cx="0" cy="32563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790397F6-C397-43A0-AF65-6FFD61BD4873}"/>
              </a:ext>
            </a:extLst>
          </p:cNvPr>
          <p:cNvCxnSpPr/>
          <p:nvPr/>
        </p:nvCxnSpPr>
        <p:spPr bwMode="auto">
          <a:xfrm>
            <a:off x="7884366" y="5714454"/>
            <a:ext cx="0" cy="32563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96D4872B-37E6-48BD-A6DD-6D837C0B5BC9}"/>
              </a:ext>
            </a:extLst>
          </p:cNvPr>
          <p:cNvSpPr/>
          <p:nvPr/>
        </p:nvSpPr>
        <p:spPr bwMode="auto">
          <a:xfrm>
            <a:off x="3130540" y="6154108"/>
            <a:ext cx="866692" cy="325636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07DA18C5-1F1C-4BDC-BDC0-285F65B260BB}"/>
              </a:ext>
            </a:extLst>
          </p:cNvPr>
          <p:cNvSpPr/>
          <p:nvPr/>
        </p:nvSpPr>
        <p:spPr bwMode="auto">
          <a:xfrm>
            <a:off x="4210660" y="6162343"/>
            <a:ext cx="866692" cy="325636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CE465B9E-5824-4BA6-8A03-D06A9E0B2744}"/>
              </a:ext>
            </a:extLst>
          </p:cNvPr>
          <p:cNvSpPr/>
          <p:nvPr/>
        </p:nvSpPr>
        <p:spPr bwMode="auto">
          <a:xfrm>
            <a:off x="5290780" y="6154108"/>
            <a:ext cx="866692" cy="325636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C3E93420-1730-474D-A6F4-490CDEA14C48}"/>
              </a:ext>
            </a:extLst>
          </p:cNvPr>
          <p:cNvSpPr/>
          <p:nvPr/>
        </p:nvSpPr>
        <p:spPr bwMode="auto">
          <a:xfrm>
            <a:off x="6370900" y="6162343"/>
            <a:ext cx="866692" cy="325636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C8225076-894E-4D24-A660-7BF85D3AAB82}"/>
              </a:ext>
            </a:extLst>
          </p:cNvPr>
          <p:cNvSpPr/>
          <p:nvPr/>
        </p:nvSpPr>
        <p:spPr bwMode="auto">
          <a:xfrm>
            <a:off x="7451020" y="6150102"/>
            <a:ext cx="866692" cy="325636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0E5F5C1-6E92-4F06-872A-D36BC8D34F88}"/>
              </a:ext>
            </a:extLst>
          </p:cNvPr>
          <p:cNvSpPr/>
          <p:nvPr/>
        </p:nvSpPr>
        <p:spPr bwMode="auto">
          <a:xfrm>
            <a:off x="2483767" y="4412703"/>
            <a:ext cx="1944217" cy="281834"/>
          </a:xfrm>
          <a:prstGeom prst="rect">
            <a:avLst/>
          </a:prstGeom>
          <a:solidFill>
            <a:srgbClr val="00AD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442903FC-1327-4280-8238-8896C71180B7}"/>
              </a:ext>
            </a:extLst>
          </p:cNvPr>
          <p:cNvSpPr/>
          <p:nvPr/>
        </p:nvSpPr>
        <p:spPr bwMode="auto">
          <a:xfrm>
            <a:off x="2483765" y="5050694"/>
            <a:ext cx="1440163" cy="281834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3FADDE55-5A06-4D4C-9AB8-253878805B7D}"/>
              </a:ext>
            </a:extLst>
          </p:cNvPr>
          <p:cNvSpPr/>
          <p:nvPr/>
        </p:nvSpPr>
        <p:spPr bwMode="auto">
          <a:xfrm>
            <a:off x="2483769" y="3737071"/>
            <a:ext cx="2160237" cy="281834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hteck: abgerundete Ecken 44">
            <a:extLst>
              <a:ext uri="{FF2B5EF4-FFF2-40B4-BE49-F238E27FC236}">
                <a16:creationId xmlns:a16="http://schemas.microsoft.com/office/drawing/2014/main" id="{265BF1F3-7B63-46CC-AB84-06368EA29262}"/>
              </a:ext>
            </a:extLst>
          </p:cNvPr>
          <p:cNvSpPr/>
          <p:nvPr/>
        </p:nvSpPr>
        <p:spPr bwMode="auto">
          <a:xfrm>
            <a:off x="5724122" y="2289554"/>
            <a:ext cx="3312374" cy="293072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 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www.esu-servizi 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vacanze studio)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731BBEBE-AB8B-4FDA-9666-3375E5A11266}"/>
              </a:ext>
            </a:extLst>
          </p:cNvPr>
          <p:cNvSpPr/>
          <p:nvPr/>
        </p:nvSpPr>
        <p:spPr bwMode="auto">
          <a:xfrm>
            <a:off x="4640666" y="4344405"/>
            <a:ext cx="3887123" cy="488454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18,18 (6977 pernottamenti secondo IBEX 2021)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incluso il traffico in partenza, quindi 126.840 kg CO2e 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69A5090C-4138-4503-A315-A169F15ADA61}"/>
              </a:ext>
            </a:extLst>
          </p:cNvPr>
          <p:cNvSpPr/>
          <p:nvPr/>
        </p:nvSpPr>
        <p:spPr bwMode="auto">
          <a:xfrm>
            <a:off x="4644005" y="3737071"/>
            <a:ext cx="3384381" cy="293072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 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(www.dbu.de/123artikel35175_335.html)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8" name="Rechteck: abgerundete Ecken 47">
            <a:extLst>
              <a:ext uri="{FF2B5EF4-FFF2-40B4-BE49-F238E27FC236}">
                <a16:creationId xmlns:a16="http://schemas.microsoft.com/office/drawing/2014/main" id="{76A025EB-D6E0-44E1-A87D-8168036770AD}"/>
              </a:ext>
            </a:extLst>
          </p:cNvPr>
          <p:cNvSpPr/>
          <p:nvPr/>
        </p:nvSpPr>
        <p:spPr bwMode="auto">
          <a:xfrm>
            <a:off x="3923928" y="5052750"/>
            <a:ext cx="3240356" cy="293072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 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(www.dbu.de/123artikel35175_335.html)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0" name="Bogen 49">
            <a:extLst>
              <a:ext uri="{FF2B5EF4-FFF2-40B4-BE49-F238E27FC236}">
                <a16:creationId xmlns:a16="http://schemas.microsoft.com/office/drawing/2014/main" id="{A4C52D10-AB71-42DD-94CE-4FD1978487E7}"/>
              </a:ext>
            </a:extLst>
          </p:cNvPr>
          <p:cNvSpPr/>
          <p:nvPr/>
        </p:nvSpPr>
        <p:spPr bwMode="auto">
          <a:xfrm>
            <a:off x="8317712" y="1692698"/>
            <a:ext cx="646763" cy="728190"/>
          </a:xfrm>
          <a:prstGeom prst="arc">
            <a:avLst>
              <a:gd name="adj1" fmla="val 16200000"/>
              <a:gd name="adj2" fmla="val 6041513"/>
            </a:avLst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2" name="Rechteck: abgerundete Ecken 51">
            <a:extLst>
              <a:ext uri="{FF2B5EF4-FFF2-40B4-BE49-F238E27FC236}">
                <a16:creationId xmlns:a16="http://schemas.microsoft.com/office/drawing/2014/main" id="{5EFE79B1-91FE-4171-A5D3-222B88211C16}"/>
              </a:ext>
            </a:extLst>
          </p:cNvPr>
          <p:cNvSpPr/>
          <p:nvPr/>
        </p:nvSpPr>
        <p:spPr bwMode="auto">
          <a:xfrm>
            <a:off x="1" y="3001508"/>
            <a:ext cx="2483766" cy="293072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Ostello della gioventù Svizzera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1F65342D-8D6B-48D7-924C-2112E06CA62E}"/>
              </a:ext>
            </a:extLst>
          </p:cNvPr>
          <p:cNvSpPr/>
          <p:nvPr/>
        </p:nvSpPr>
        <p:spPr bwMode="auto">
          <a:xfrm>
            <a:off x="2483765" y="3034841"/>
            <a:ext cx="2664299" cy="281834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hteck: abgerundete Ecken 53">
            <a:extLst>
              <a:ext uri="{FF2B5EF4-FFF2-40B4-BE49-F238E27FC236}">
                <a16:creationId xmlns:a16="http://schemas.microsoft.com/office/drawing/2014/main" id="{74498B5D-72E7-4443-9212-2FCCCE1C923E}"/>
              </a:ext>
            </a:extLst>
          </p:cNvPr>
          <p:cNvSpPr/>
          <p:nvPr/>
        </p:nvSpPr>
        <p:spPr bwMode="auto">
          <a:xfrm>
            <a:off x="5148064" y="3018563"/>
            <a:ext cx="2951030" cy="293072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 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(www.enaw.ch)</a:t>
            </a:r>
            <a:endParaRPr kumimoji="0" lang="de-CH" sz="1200" b="0" i="0" u="none" strike="noStrike" cap="none" normalizeH="0" baseline="-25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BCD909FA-1898-40AE-B0F9-EBFF55262B07}"/>
              </a:ext>
            </a:extLst>
          </p:cNvPr>
          <p:cNvCxnSpPr>
            <a:cxnSpLocks/>
          </p:cNvCxnSpPr>
          <p:nvPr/>
        </p:nvCxnSpPr>
        <p:spPr bwMode="auto">
          <a:xfrm>
            <a:off x="2483768" y="1412776"/>
            <a:ext cx="0" cy="446449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85112941"/>
      </p:ext>
    </p:extLst>
  </p:cSld>
  <p:clrMapOvr>
    <a:masterClrMapping/>
  </p:clrMapOvr>
</p:sld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7"/>
</p:tagLst>
</file>

<file path=ppt/theme/theme12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0070C0"/>
          </a:solidFill>
          <a:prstDash val="solid"/>
          <a:round/>
          <a:headEnd type="arrow"/>
          <a:tailEnd type="arrow"/>
        </a:ln>
        <a:effectLst/>
      </a:spPr>
      <a:bodyPr/>
      <a:lstStyle/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1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735</ap:Words>
  <ap:Application>Microsoft Macintosh PowerPoint</ap:Application>
  <ap:PresentationFormat>Bildschirmpräsentation (4:3)</ap:PresentationFormat>
  <ap:Paragraphs>138</ap:Paragraphs>
  <ap:Slides>14</ap:Slides>
  <ap:Notes>14</ap:Notes>
  <ap:HiddenSlides>0</ap:HiddenSlides>
  <ap:MMClips>0</ap:MMClips>
  <ap:ScaleCrop>false</ap:ScaleCrop>
  <ap:HeadingPairs>
    <vt:vector baseType="variant" size="6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ap:HeadingPairs>
  <ap:TitlesOfParts>
    <vt:vector baseType="lpstr" size="20">
      <vt:lpstr>Arial</vt:lpstr>
      <vt:lpstr>Calibri</vt:lpstr>
      <vt:lpstr>Symbol</vt:lpstr>
      <vt:lpstr>Verdana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ap:TitlesOfParts>
  <ap:Company>Amstein + Walthert AG</ap:Company>
  <ap:LinksUpToDate>false</ap:LinksUpToDate>
  <ap:SharedDoc>false</ap:SharedDoc>
  <ap:HyperlinksChanged>false</ap:HyperlinksChanged>
  <ap:AppVersion>16.0016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Folie 1</dc:title>
  <dc:creator>Hartmann Christoph</dc:creator>
  <lastModifiedBy>Ulf Sieberg</lastModifiedBy>
  <revision>1252</revision>
  <lastPrinted>2015-07-29T09:24:08.0000000Z</lastPrinted>
  <dcterms:created xsi:type="dcterms:W3CDTF">2005-10-21T14:01:15.0000000Z</dcterms:created>
  <dcterms:modified xsi:type="dcterms:W3CDTF">2022-04-03T19:02:15.0000000Z</dcterms:modified>
  <keywords>, docId:F01E3CC8E85F017887A498C251A56833</keywords>
</coreProperties>
</file>